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notesMasterIdLst>
    <p:notesMasterId r:id="rId21"/>
  </p:notesMasterIdLst>
  <p:sldIdLst>
    <p:sldId id="256" r:id="rId2"/>
    <p:sldId id="257" r:id="rId3"/>
    <p:sldId id="262" r:id="rId4"/>
    <p:sldId id="263" r:id="rId5"/>
    <p:sldId id="267" r:id="rId6"/>
    <p:sldId id="260" r:id="rId7"/>
    <p:sldId id="266" r:id="rId8"/>
    <p:sldId id="265" r:id="rId9"/>
    <p:sldId id="268" r:id="rId10"/>
    <p:sldId id="269" r:id="rId11"/>
    <p:sldId id="270" r:id="rId12"/>
    <p:sldId id="271" r:id="rId13"/>
    <p:sldId id="272" r:id="rId14"/>
    <p:sldId id="273" r:id="rId15"/>
    <p:sldId id="274" r:id="rId16"/>
    <p:sldId id="275" r:id="rId17"/>
    <p:sldId id="276" r:id="rId18"/>
    <p:sldId id="261" r:id="rId19"/>
    <p:sldId id="26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BDDC3"/>
    <a:srgbClr val="775F55"/>
    <a:srgbClr val="F8D16E"/>
    <a:srgbClr val="F3E473"/>
    <a:srgbClr val="55BAED"/>
    <a:srgbClr val="47B8C7"/>
    <a:srgbClr val="88C3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AE2FB-4693-4726-A00C-71BD08A71596}" type="datetimeFigureOut">
              <a:rPr lang="ru-RU" smtClean="0"/>
              <a:t>27.03.2025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64007-626A-459E-9986-321B21C830AD}" type="slidenum">
              <a:rPr lang="ru-RU" smtClean="0"/>
              <a:t>‹#›</a:t>
            </a:fld>
            <a:endParaRPr lang="ru-RU"/>
          </a:p>
        </p:txBody>
      </p:sp>
    </p:spTree>
    <p:extLst>
      <p:ext uri="{BB962C8B-B14F-4D97-AF65-F5344CB8AC3E}">
        <p14:creationId xmlns:p14="http://schemas.microsoft.com/office/powerpoint/2010/main" val="3950003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ru-RU" smtClean="0"/>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2804DB01-075A-4D73-A0E8-288402CD276F}" type="datetimeFigureOut">
              <a:rPr lang="ru-RU" smtClean="0"/>
              <a:t>27.03.2025</a:t>
            </a:fld>
            <a:endParaRPr lang="ru-RU"/>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ru-RU"/>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8E23AC27-8855-4650-8CDF-6F22B3B648E9}" type="slidenum">
              <a:rPr lang="ru-RU" smtClean="0"/>
              <a:t>‹#›</a:t>
            </a:fld>
            <a:endParaRPr lang="ru-RU"/>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56688587"/>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804DB01-075A-4D73-A0E8-288402CD276F}" type="datetimeFigureOut">
              <a:rPr lang="ru-RU" smtClean="0"/>
              <a:t>27.03.2025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3935558613"/>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804DB01-075A-4D73-A0E8-288402CD276F}" type="datetimeFigureOut">
              <a:rPr lang="ru-RU" smtClean="0"/>
              <a:t>27.03.2025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3906007674"/>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804DB01-075A-4D73-A0E8-288402CD276F}" type="datetimeFigureOut">
              <a:rPr lang="ru-RU" smtClean="0"/>
              <a:t>27.03.2025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85418975"/>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2804DB01-075A-4D73-A0E8-288402CD276F}" type="datetimeFigureOut">
              <a:rPr lang="ru-RU" smtClean="0"/>
              <a:t>27.03.2025</a:t>
            </a:fld>
            <a:endParaRPr lang="ru-RU"/>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8E23AC27-8855-4650-8CDF-6F22B3B648E9}" type="slidenum">
              <a:rPr lang="ru-RU" smtClean="0"/>
              <a:t>‹#›</a:t>
            </a:fld>
            <a:endParaRPr lang="ru-RU"/>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4734662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804DB01-075A-4D73-A0E8-288402CD276F}" type="datetimeFigureOut">
              <a:rPr lang="ru-RU" smtClean="0"/>
              <a:t>27.03.2025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2044466883"/>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804DB01-075A-4D73-A0E8-288402CD276F}" type="datetimeFigureOut">
              <a:rPr lang="ru-RU" smtClean="0"/>
              <a:t>27.03.2025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720902756"/>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804DB01-075A-4D73-A0E8-288402CD276F}" type="datetimeFigureOut">
              <a:rPr lang="ru-RU" smtClean="0"/>
              <a:t>27.03.2025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1583566843"/>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04DB01-075A-4D73-A0E8-288402CD276F}" type="datetimeFigureOut">
              <a:rPr lang="ru-RU" smtClean="0"/>
              <a:t>27.03.2025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518276680"/>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smtClean="0"/>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2804DB01-075A-4D73-A0E8-288402CD276F}" type="datetimeFigureOut">
              <a:rPr lang="ru-RU" smtClean="0"/>
              <a:t>27.03.2025</a:t>
            </a:fld>
            <a:endParaRPr lang="ru-RU"/>
          </a:p>
        </p:txBody>
      </p:sp>
      <p:sp>
        <p:nvSpPr>
          <p:cNvPr id="6" name="Footer Placeholder 5"/>
          <p:cNvSpPr>
            <a:spLocks noGrp="1"/>
          </p:cNvSpPr>
          <p:nvPr>
            <p:ph type="ftr" sz="quarter" idx="11"/>
          </p:nvPr>
        </p:nvSpPr>
        <p:spPr>
          <a:xfrm>
            <a:off x="2103620" y="6375679"/>
            <a:ext cx="3482179" cy="345796"/>
          </a:xfrm>
        </p:spPr>
        <p:txBody>
          <a:bodyPr/>
          <a:lstStyle/>
          <a:p>
            <a:endParaRPr lang="ru-RU"/>
          </a:p>
        </p:txBody>
      </p:sp>
      <p:sp>
        <p:nvSpPr>
          <p:cNvPr id="7" name="Slide Number Placeholder 6"/>
          <p:cNvSpPr>
            <a:spLocks noGrp="1"/>
          </p:cNvSpPr>
          <p:nvPr>
            <p:ph type="sldNum" sz="quarter" idx="12"/>
          </p:nvPr>
        </p:nvSpPr>
        <p:spPr>
          <a:xfrm>
            <a:off x="5691014" y="6375679"/>
            <a:ext cx="1232456" cy="345796"/>
          </a:xfrm>
        </p:spPr>
        <p:txBody>
          <a:bodyPr/>
          <a:lstStyle/>
          <a:p>
            <a:fld id="{8E23AC27-8855-4650-8CDF-6F22B3B648E9}" type="slidenum">
              <a:rPr lang="ru-RU" smtClean="0"/>
              <a:t>‹#›</a:t>
            </a:fld>
            <a:endParaRPr lang="ru-RU"/>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61541532"/>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2804DB01-075A-4D73-A0E8-288402CD276F}" type="datetimeFigureOut">
              <a:rPr lang="ru-RU" smtClean="0"/>
              <a:t>27.03.2025</a:t>
            </a:fld>
            <a:endParaRPr lang="ru-RU"/>
          </a:p>
        </p:txBody>
      </p:sp>
      <p:sp>
        <p:nvSpPr>
          <p:cNvPr id="6" name="Footer Placeholder 5"/>
          <p:cNvSpPr>
            <a:spLocks noGrp="1"/>
          </p:cNvSpPr>
          <p:nvPr>
            <p:ph type="ftr" sz="quarter" idx="11"/>
          </p:nvPr>
        </p:nvSpPr>
        <p:spPr>
          <a:xfrm>
            <a:off x="2103621" y="6375679"/>
            <a:ext cx="3482178" cy="345796"/>
          </a:xfrm>
        </p:spPr>
        <p:txBody>
          <a:bodyPr/>
          <a:lstStyle/>
          <a:p>
            <a:endParaRPr lang="ru-RU"/>
          </a:p>
        </p:txBody>
      </p:sp>
      <p:sp>
        <p:nvSpPr>
          <p:cNvPr id="7" name="Slide Number Placeholder 6"/>
          <p:cNvSpPr>
            <a:spLocks noGrp="1"/>
          </p:cNvSpPr>
          <p:nvPr>
            <p:ph type="sldNum" sz="quarter" idx="12"/>
          </p:nvPr>
        </p:nvSpPr>
        <p:spPr>
          <a:xfrm>
            <a:off x="5687568" y="6375679"/>
            <a:ext cx="1234440" cy="345796"/>
          </a:xfrm>
        </p:spPr>
        <p:txBody>
          <a:bodyPr/>
          <a:lstStyle/>
          <a:p>
            <a:fld id="{8E23AC27-8855-4650-8CDF-6F22B3B648E9}" type="slidenum">
              <a:rPr lang="ru-RU" smtClean="0"/>
              <a:t>‹#›</a:t>
            </a:fld>
            <a:endParaRPr lang="ru-RU"/>
          </a:p>
        </p:txBody>
      </p:sp>
    </p:spTree>
    <p:extLst>
      <p:ext uri="{BB962C8B-B14F-4D97-AF65-F5344CB8AC3E}">
        <p14:creationId xmlns:p14="http://schemas.microsoft.com/office/powerpoint/2010/main" val="2128341647"/>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2804DB01-075A-4D73-A0E8-288402CD276F}" type="datetimeFigureOut">
              <a:rPr lang="ru-RU" smtClean="0"/>
              <a:t>27.03.2025</a:t>
            </a:fld>
            <a:endParaRPr lang="ru-RU"/>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8E23AC27-8855-4650-8CDF-6F22B3B648E9}" type="slidenum">
              <a:rPr lang="ru-RU" smtClean="0"/>
              <a:t>‹#›</a:t>
            </a:fld>
            <a:endParaRPr lang="ru-RU"/>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49845825"/>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8523" y="1469876"/>
            <a:ext cx="10318418" cy="1328187"/>
          </a:xfrm>
        </p:spPr>
        <p:txBody>
          <a:bodyPr/>
          <a:lstStyle/>
          <a:p>
            <a:r>
              <a:rPr lang="ru-RU" dirty="0" smtClean="0"/>
              <a:t>Ящик</a:t>
            </a:r>
            <a:br>
              <a:rPr lang="ru-RU" dirty="0" smtClean="0"/>
            </a:br>
            <a:r>
              <a:rPr lang="ru-RU" dirty="0" smtClean="0"/>
              <a:t>важных вопросов</a:t>
            </a:r>
            <a:endParaRPr lang="ru-RU" dirty="0"/>
          </a:p>
        </p:txBody>
      </p:sp>
      <p:sp>
        <p:nvSpPr>
          <p:cNvPr id="3" name="Подзаголовок 2"/>
          <p:cNvSpPr>
            <a:spLocks noGrp="1"/>
          </p:cNvSpPr>
          <p:nvPr>
            <p:ph type="subTitle" idx="1"/>
          </p:nvPr>
        </p:nvSpPr>
        <p:spPr>
          <a:xfrm>
            <a:off x="548640" y="4675197"/>
            <a:ext cx="11643360" cy="1341042"/>
          </a:xfrm>
        </p:spPr>
        <p:txBody>
          <a:bodyPr>
            <a:noAutofit/>
          </a:bodyPr>
          <a:lstStyle/>
          <a:p>
            <a:r>
              <a:rPr lang="ru-RU" sz="2800" dirty="0" smtClean="0">
                <a:solidFill>
                  <a:schemeClr val="bg2">
                    <a:lumMod val="25000"/>
                  </a:schemeClr>
                </a:solidFill>
              </a:rPr>
              <a:t>Ответы на</a:t>
            </a:r>
            <a:r>
              <a:rPr lang="ru-RU" sz="2800" dirty="0" smtClean="0">
                <a:solidFill>
                  <a:schemeClr val="bg2">
                    <a:lumMod val="25000"/>
                  </a:schemeClr>
                </a:solidFill>
              </a:rPr>
              <a:t> вопросы обучающихся от</a:t>
            </a:r>
            <a:r>
              <a:rPr lang="en-US" sz="2800" dirty="0" smtClean="0">
                <a:solidFill>
                  <a:schemeClr val="bg2">
                    <a:lumMod val="25000"/>
                  </a:schemeClr>
                </a:solidFill>
              </a:rPr>
              <a:t> </a:t>
            </a:r>
            <a:r>
              <a:rPr lang="ru-RU" sz="2800" dirty="0" smtClean="0">
                <a:solidFill>
                  <a:schemeClr val="bg2">
                    <a:lumMod val="25000"/>
                  </a:schemeClr>
                </a:solidFill>
              </a:rPr>
              <a:t>педагогов-психологов </a:t>
            </a:r>
          </a:p>
          <a:p>
            <a:r>
              <a:rPr lang="ru-RU" sz="2800" dirty="0" smtClean="0">
                <a:solidFill>
                  <a:schemeClr val="bg2">
                    <a:lumMod val="25000"/>
                  </a:schemeClr>
                </a:solidFill>
              </a:rPr>
              <a:t>МБОУ г. Иркутска СОШ №19 С УИОП</a:t>
            </a:r>
            <a:endParaRPr lang="ru-RU" sz="2800" dirty="0">
              <a:solidFill>
                <a:schemeClr val="bg2">
                  <a:lumMod val="25000"/>
                </a:schemeClr>
              </a:solidFill>
            </a:endParaRPr>
          </a:p>
        </p:txBody>
      </p:sp>
    </p:spTree>
    <p:extLst>
      <p:ext uri="{BB962C8B-B14F-4D97-AF65-F5344CB8AC3E}">
        <p14:creationId xmlns:p14="http://schemas.microsoft.com/office/powerpoint/2010/main" val="1830399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60000">
        <p15:prstTrans prst="curtains"/>
      </p:transition>
    </mc:Choice>
    <mc:Fallback xmlns="">
      <p:transition spd="slow" advTm="60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8303" y="187040"/>
            <a:ext cx="10178322" cy="1492132"/>
          </a:xfrm>
        </p:spPr>
        <p:txBody>
          <a:bodyPr>
            <a:normAutofit fontScale="90000"/>
          </a:bodyPr>
          <a:lstStyle/>
          <a:p>
            <a:r>
              <a:rPr lang="ru-RU" dirty="0"/>
              <a:t>Как перестать думать, что ты навязываешься?</a:t>
            </a:r>
            <a:br>
              <a:rPr lang="ru-RU" dirty="0"/>
            </a:br>
            <a:endParaRPr lang="ru-RU" dirty="0"/>
          </a:p>
        </p:txBody>
      </p:sp>
      <p:sp>
        <p:nvSpPr>
          <p:cNvPr id="4" name="Объект 3"/>
          <p:cNvSpPr>
            <a:spLocks noGrp="1"/>
          </p:cNvSpPr>
          <p:nvPr>
            <p:ph idx="1"/>
          </p:nvPr>
        </p:nvSpPr>
        <p:spPr>
          <a:xfrm>
            <a:off x="856211" y="1504604"/>
            <a:ext cx="11039301" cy="5162203"/>
          </a:xfrm>
        </p:spPr>
        <p:txBody>
          <a:bodyPr>
            <a:normAutofit/>
          </a:bodyPr>
          <a:lstStyle/>
          <a:p>
            <a:pPr marL="0" indent="0">
              <a:buNone/>
            </a:pPr>
            <a:r>
              <a:rPr lang="ru-RU" b="1" dirty="0" smtClean="0">
                <a:solidFill>
                  <a:schemeClr val="tx1"/>
                </a:solidFill>
              </a:rPr>
              <a:t>Важно </a:t>
            </a:r>
            <a:r>
              <a:rPr lang="ru-RU" b="1" dirty="0">
                <a:solidFill>
                  <a:schemeClr val="tx1"/>
                </a:solidFill>
              </a:rPr>
              <a:t>понять Вы действительно навязываетесь или Вам КАЖЕТСЯ будто вы навязываетесь. </a:t>
            </a:r>
          </a:p>
          <a:p>
            <a:pPr marL="0" indent="0">
              <a:buNone/>
            </a:pPr>
            <a:r>
              <a:rPr lang="ru-RU" dirty="0"/>
              <a:t>Какие </a:t>
            </a:r>
            <a:r>
              <a:rPr lang="ru-RU" dirty="0">
                <a:solidFill>
                  <a:schemeClr val="tx1"/>
                </a:solidFill>
              </a:rPr>
              <a:t>признаки</a:t>
            </a:r>
            <a:r>
              <a:rPr lang="ru-RU" dirty="0"/>
              <a:t> </a:t>
            </a:r>
            <a:r>
              <a:rPr lang="ru-RU" dirty="0" smtClean="0"/>
              <a:t>Вам </a:t>
            </a:r>
            <a:r>
              <a:rPr lang="ru-RU" dirty="0"/>
              <a:t>говорят о том, что </a:t>
            </a:r>
            <a:r>
              <a:rPr lang="ru-RU" dirty="0" smtClean="0"/>
              <a:t>Вы </a:t>
            </a:r>
            <a:r>
              <a:rPr lang="ru-RU" dirty="0"/>
              <a:t>навязываетесь? </a:t>
            </a:r>
          </a:p>
          <a:p>
            <a:pPr marL="0" indent="0">
              <a:buNone/>
            </a:pPr>
            <a:r>
              <a:rPr lang="ru-RU" dirty="0"/>
              <a:t>Интересовались ли </a:t>
            </a:r>
            <a:r>
              <a:rPr lang="ru-RU" dirty="0" smtClean="0"/>
              <a:t>Вы </a:t>
            </a:r>
            <a:r>
              <a:rPr lang="ru-RU" dirty="0"/>
              <a:t>об этом у подруг, знакомых? </a:t>
            </a:r>
            <a:r>
              <a:rPr lang="ru-RU" dirty="0" smtClean="0"/>
              <a:t> Если </a:t>
            </a:r>
            <a:r>
              <a:rPr lang="ru-RU" dirty="0" smtClean="0">
                <a:solidFill>
                  <a:schemeClr val="tx1"/>
                </a:solidFill>
              </a:rPr>
              <a:t>Вам </a:t>
            </a:r>
            <a:r>
              <a:rPr lang="ru-RU" dirty="0">
                <a:solidFill>
                  <a:schemeClr val="tx1"/>
                </a:solidFill>
              </a:rPr>
              <a:t>кажется</a:t>
            </a:r>
            <a:r>
              <a:rPr lang="ru-RU" dirty="0"/>
              <a:t>, что кто-то что-то думает/чувствует, </a:t>
            </a:r>
            <a:r>
              <a:rPr lang="ru-RU" dirty="0">
                <a:solidFill>
                  <a:schemeClr val="tx1"/>
                </a:solidFill>
              </a:rPr>
              <a:t>нужно </a:t>
            </a:r>
            <a:r>
              <a:rPr lang="ru-RU" dirty="0" smtClean="0">
                <a:solidFill>
                  <a:schemeClr val="tx1"/>
                </a:solidFill>
              </a:rPr>
              <a:t>проговорить </a:t>
            </a:r>
            <a:r>
              <a:rPr lang="ru-RU" dirty="0">
                <a:solidFill>
                  <a:schemeClr val="tx1"/>
                </a:solidFill>
              </a:rPr>
              <a:t>в деликатной </a:t>
            </a:r>
            <a:r>
              <a:rPr lang="ru-RU" dirty="0" smtClean="0">
                <a:solidFill>
                  <a:schemeClr val="tx1"/>
                </a:solidFill>
              </a:rPr>
              <a:t>форме</a:t>
            </a:r>
            <a:r>
              <a:rPr lang="ru-RU" dirty="0"/>
              <a:t> </a:t>
            </a:r>
            <a:r>
              <a:rPr lang="ru-RU" dirty="0" smtClean="0">
                <a:solidFill>
                  <a:schemeClr val="tx1"/>
                </a:solidFill>
              </a:rPr>
              <a:t>о </a:t>
            </a:r>
            <a:r>
              <a:rPr lang="ru-RU" dirty="0">
                <a:solidFill>
                  <a:schemeClr val="tx1"/>
                </a:solidFill>
              </a:rPr>
              <a:t>своих чувствах</a:t>
            </a:r>
            <a:r>
              <a:rPr lang="ru-RU" dirty="0"/>
              <a:t>. </a:t>
            </a:r>
            <a:r>
              <a:rPr lang="ru-RU" dirty="0" smtClean="0"/>
              <a:t>Например:</a:t>
            </a:r>
          </a:p>
          <a:p>
            <a:pPr marL="0" indent="0">
              <a:buNone/>
            </a:pPr>
            <a:endParaRPr lang="ru-RU" dirty="0" smtClean="0"/>
          </a:p>
          <a:p>
            <a:pPr marL="0" indent="0">
              <a:buNone/>
            </a:pPr>
            <a:r>
              <a:rPr lang="ru-RU" dirty="0" smtClean="0"/>
              <a:t> </a:t>
            </a:r>
          </a:p>
          <a:p>
            <a:pPr marL="0" indent="0">
              <a:buNone/>
            </a:pPr>
            <a:endParaRPr lang="ru-RU" dirty="0"/>
          </a:p>
          <a:p>
            <a:pPr marL="0" indent="0">
              <a:buNone/>
            </a:pPr>
            <a:r>
              <a:rPr lang="ru-RU" dirty="0" smtClean="0"/>
              <a:t>Подумайте </a:t>
            </a:r>
            <a:r>
              <a:rPr lang="ru-RU" b="1" dirty="0">
                <a:solidFill>
                  <a:schemeClr val="tx1"/>
                </a:solidFill>
              </a:rPr>
              <a:t>какие у </a:t>
            </a:r>
            <a:r>
              <a:rPr lang="ru-RU" b="1" dirty="0" smtClean="0">
                <a:solidFill>
                  <a:schemeClr val="tx1"/>
                </a:solidFill>
              </a:rPr>
              <a:t>Вас </a:t>
            </a:r>
            <a:r>
              <a:rPr lang="ru-RU" b="1" dirty="0">
                <a:solidFill>
                  <a:schemeClr val="tx1"/>
                </a:solidFill>
              </a:rPr>
              <a:t>сильные </a:t>
            </a:r>
            <a:r>
              <a:rPr lang="ru-RU" b="1" dirty="0" smtClean="0">
                <a:solidFill>
                  <a:schemeClr val="tx1"/>
                </a:solidFill>
              </a:rPr>
              <a:t>стороны</a:t>
            </a:r>
            <a:r>
              <a:rPr lang="ru-RU" dirty="0" smtClean="0"/>
              <a:t>? Усиливайте, подчёркивайте эти черты. </a:t>
            </a:r>
          </a:p>
          <a:p>
            <a:pPr marL="0" indent="0">
              <a:buNone/>
            </a:pPr>
            <a:r>
              <a:rPr lang="ru-RU" dirty="0" smtClean="0"/>
              <a:t>Каждый </a:t>
            </a:r>
            <a:r>
              <a:rPr lang="ru-RU" dirty="0"/>
              <a:t>заслуживает </a:t>
            </a:r>
            <a:r>
              <a:rPr lang="ru-RU" b="1" dirty="0">
                <a:solidFill>
                  <a:schemeClr val="tx1"/>
                </a:solidFill>
              </a:rPr>
              <a:t>лучшего друга </a:t>
            </a:r>
            <a:r>
              <a:rPr lang="ru-RU" dirty="0"/>
              <a:t>и каждый имеет право дружить с тем</a:t>
            </a:r>
            <a:r>
              <a:rPr lang="ru-RU" b="1" dirty="0">
                <a:solidFill>
                  <a:schemeClr val="tx1"/>
                </a:solidFill>
              </a:rPr>
              <a:t>, с кем хочет дружить</a:t>
            </a:r>
            <a:r>
              <a:rPr lang="ru-RU" dirty="0"/>
              <a:t>. И вы в том числе!</a:t>
            </a:r>
          </a:p>
          <a:p>
            <a:pPr marL="0" indent="0">
              <a:buNone/>
            </a:pPr>
            <a:r>
              <a:rPr lang="ru-RU" dirty="0"/>
              <a:t>Мы уверены, что </a:t>
            </a:r>
            <a:r>
              <a:rPr lang="ru-RU" b="1" dirty="0">
                <a:solidFill>
                  <a:schemeClr val="tx1"/>
                </a:solidFill>
              </a:rPr>
              <a:t>дружба – это умение обсуждать, договариваться, поддерживать и понимать друг друга, а как думаешь ты</a:t>
            </a:r>
            <a:r>
              <a:rPr lang="ru-RU" dirty="0"/>
              <a:t>?</a:t>
            </a:r>
          </a:p>
          <a:p>
            <a:pPr marL="0" indent="0">
              <a:buNone/>
            </a:pPr>
            <a:endParaRPr lang="ru-RU" dirty="0"/>
          </a:p>
        </p:txBody>
      </p:sp>
      <p:sp>
        <p:nvSpPr>
          <p:cNvPr id="5" name="Скругленный прямоугольник 4"/>
          <p:cNvSpPr/>
          <p:nvPr/>
        </p:nvSpPr>
        <p:spPr>
          <a:xfrm>
            <a:off x="3291842" y="3100646"/>
            <a:ext cx="6591992" cy="1238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«Мне было бы приятно, если бы ты, как моя подруга, писала мне первой. Это для меня важно, иначе я </a:t>
            </a:r>
            <a:r>
              <a:rPr lang="ru-RU" dirty="0" smtClean="0"/>
              <a:t>чувствую себя ненужной и навязчивой»</a:t>
            </a:r>
            <a:endParaRPr lang="ru-RU" dirty="0"/>
          </a:p>
        </p:txBody>
      </p:sp>
    </p:spTree>
    <p:extLst>
      <p:ext uri="{BB962C8B-B14F-4D97-AF65-F5344CB8AC3E}">
        <p14:creationId xmlns:p14="http://schemas.microsoft.com/office/powerpoint/2010/main" val="1939723570"/>
      </p:ext>
    </p:extLst>
  </p:cSld>
  <p:clrMapOvr>
    <a:masterClrMapping/>
  </p:clrMapOvr>
  <p:transition spd="med" advTm="60000">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524" y="2082339"/>
            <a:ext cx="2194561" cy="3140184"/>
          </a:xfrm>
          <a:prstGeom prst="rect">
            <a:avLst/>
          </a:prstGeom>
        </p:spPr>
      </p:pic>
      <p:sp>
        <p:nvSpPr>
          <p:cNvPr id="2" name="Заголовок 1"/>
          <p:cNvSpPr>
            <a:spLocks noGrp="1"/>
          </p:cNvSpPr>
          <p:nvPr>
            <p:ph type="title"/>
          </p:nvPr>
        </p:nvSpPr>
        <p:spPr>
          <a:xfrm>
            <a:off x="7531331" y="-99752"/>
            <a:ext cx="4738254" cy="1620981"/>
          </a:xfrm>
        </p:spPr>
        <p:txBody>
          <a:bodyPr>
            <a:normAutofit fontScale="90000"/>
          </a:bodyPr>
          <a:lstStyle/>
          <a:p>
            <a:r>
              <a:rPr lang="ru-RU" sz="2700" dirty="0"/>
              <a:t>Как справится с желанием всем причинять боль? </a:t>
            </a:r>
            <a:r>
              <a:rPr lang="ru-RU" dirty="0"/>
              <a:t>(исп.)</a:t>
            </a:r>
            <a:br>
              <a:rPr lang="ru-RU" dirty="0"/>
            </a:br>
            <a:endParaRPr lang="ru-RU" dirty="0"/>
          </a:p>
        </p:txBody>
      </p:sp>
      <p:sp>
        <p:nvSpPr>
          <p:cNvPr id="3" name="Объект 2"/>
          <p:cNvSpPr>
            <a:spLocks noGrp="1"/>
          </p:cNvSpPr>
          <p:nvPr>
            <p:ph idx="1"/>
          </p:nvPr>
        </p:nvSpPr>
        <p:spPr>
          <a:xfrm>
            <a:off x="207819" y="74815"/>
            <a:ext cx="6325986" cy="5303520"/>
          </a:xfrm>
        </p:spPr>
        <p:txBody>
          <a:bodyPr>
            <a:normAutofit fontScale="62500" lnSpcReduction="20000"/>
          </a:bodyPr>
          <a:lstStyle/>
          <a:p>
            <a:pPr marL="0" indent="0" algn="ctr">
              <a:buNone/>
            </a:pPr>
            <a:r>
              <a:rPr lang="ru-RU" dirty="0" smtClean="0"/>
              <a:t>За </a:t>
            </a:r>
            <a:r>
              <a:rPr lang="ru-RU" dirty="0"/>
              <a:t>агрессией стоит злость. </a:t>
            </a:r>
            <a:endParaRPr lang="ru-RU" dirty="0" smtClean="0"/>
          </a:p>
          <a:p>
            <a:pPr>
              <a:buFont typeface="Wingdings" panose="05000000000000000000" pitchFamily="2" charset="2"/>
              <a:buChar char="Ø"/>
            </a:pPr>
            <a:r>
              <a:rPr lang="ru-RU" dirty="0" smtClean="0"/>
              <a:t>Злость </a:t>
            </a:r>
            <a:r>
              <a:rPr lang="ru-RU" dirty="0"/>
              <a:t>– базовая эмоция, которая защищает нас от опасности или от того, что не дает удовлетвориться потребности. </a:t>
            </a:r>
            <a:endParaRPr lang="ru-RU" dirty="0" smtClean="0"/>
          </a:p>
          <a:p>
            <a:pPr>
              <a:buFont typeface="Wingdings" panose="05000000000000000000" pitchFamily="2" charset="2"/>
              <a:buChar char="Ø"/>
            </a:pPr>
            <a:r>
              <a:rPr lang="ru-RU" dirty="0" smtClean="0"/>
              <a:t>Злость </a:t>
            </a:r>
            <a:r>
              <a:rPr lang="ru-RU" dirty="0"/>
              <a:t>появляется, когда нас игнорируют, не слышат, обесценивают или делают что-то такое, что мы считаем неприемлемым по отношению к себе</a:t>
            </a:r>
          </a:p>
          <a:p>
            <a:pPr marL="0" indent="0">
              <a:buNone/>
            </a:pPr>
            <a:r>
              <a:rPr lang="ru-RU" dirty="0"/>
              <a:t>Важно понимать, что злость такое же чувство, как и страх, радость, удивление. Однако его считают негативным, </a:t>
            </a:r>
            <a:r>
              <a:rPr lang="ru-RU" dirty="0" smtClean="0"/>
              <a:t>запрещая </a:t>
            </a:r>
            <a:r>
              <a:rPr lang="ru-RU" dirty="0"/>
              <a:t>проявлять. Отчего </a:t>
            </a:r>
            <a:r>
              <a:rPr lang="ru-RU" dirty="0" smtClean="0"/>
              <a:t>это </a:t>
            </a:r>
            <a:r>
              <a:rPr lang="ru-RU" dirty="0"/>
              <a:t>начинает копиться и влиять на общее </a:t>
            </a:r>
            <a:r>
              <a:rPr lang="ru-RU" dirty="0" smtClean="0"/>
              <a:t>состояние:</a:t>
            </a:r>
          </a:p>
          <a:p>
            <a:pPr>
              <a:buFont typeface="Wingdings" panose="05000000000000000000" pitchFamily="2" charset="2"/>
              <a:buChar char="v"/>
            </a:pPr>
            <a:r>
              <a:rPr lang="ru-RU" dirty="0" smtClean="0"/>
              <a:t>беспричинные </a:t>
            </a:r>
            <a:r>
              <a:rPr lang="ru-RU" dirty="0"/>
              <a:t>вспышки агрессии, </a:t>
            </a:r>
            <a:endParaRPr lang="ru-RU" dirty="0" smtClean="0"/>
          </a:p>
          <a:p>
            <a:pPr>
              <a:buFont typeface="Wingdings" panose="05000000000000000000" pitchFamily="2" charset="2"/>
              <a:buChar char="v"/>
            </a:pPr>
            <a:r>
              <a:rPr lang="ru-RU" dirty="0" smtClean="0"/>
              <a:t>раздражительность</a:t>
            </a:r>
            <a:r>
              <a:rPr lang="ru-RU" dirty="0"/>
              <a:t>, </a:t>
            </a:r>
            <a:endParaRPr lang="ru-RU" dirty="0" smtClean="0"/>
          </a:p>
          <a:p>
            <a:pPr>
              <a:buFont typeface="Wingdings" panose="05000000000000000000" pitchFamily="2" charset="2"/>
              <a:buChar char="v"/>
            </a:pPr>
            <a:r>
              <a:rPr lang="ru-RU" dirty="0" smtClean="0"/>
              <a:t>внутреннее напряжение</a:t>
            </a:r>
          </a:p>
          <a:p>
            <a:pPr>
              <a:buFont typeface="Wingdings" panose="05000000000000000000" pitchFamily="2" charset="2"/>
              <a:buChar char="v"/>
            </a:pPr>
            <a:r>
              <a:rPr lang="ru-RU" dirty="0" smtClean="0"/>
              <a:t>Срывы на окружающих </a:t>
            </a:r>
          </a:p>
          <a:p>
            <a:pPr marL="0" indent="0">
              <a:buNone/>
            </a:pPr>
            <a:endParaRPr lang="ru-RU" dirty="0"/>
          </a:p>
        </p:txBody>
      </p:sp>
      <p:sp>
        <p:nvSpPr>
          <p:cNvPr id="4" name="Текст 3"/>
          <p:cNvSpPr>
            <a:spLocks noGrp="1"/>
          </p:cNvSpPr>
          <p:nvPr>
            <p:ph type="body" sz="half" idx="2"/>
          </p:nvPr>
        </p:nvSpPr>
        <p:spPr>
          <a:xfrm>
            <a:off x="7597833" y="1521229"/>
            <a:ext cx="4671752" cy="5128953"/>
          </a:xfrm>
        </p:spPr>
        <p:txBody>
          <a:bodyPr>
            <a:normAutofit/>
          </a:bodyPr>
          <a:lstStyle/>
          <a:p>
            <a:r>
              <a:rPr lang="ru-RU" dirty="0"/>
              <a:t>Как правильно выражать злость?</a:t>
            </a:r>
          </a:p>
          <a:p>
            <a:r>
              <a:rPr lang="ru-RU" dirty="0"/>
              <a:t>1. Заметить в какой момент </a:t>
            </a:r>
            <a:r>
              <a:rPr lang="ru-RU" dirty="0" smtClean="0"/>
              <a:t>появляется </a:t>
            </a:r>
            <a:r>
              <a:rPr lang="ru-RU" dirty="0"/>
              <a:t>это чувство и с чем оно связано?</a:t>
            </a:r>
          </a:p>
          <a:p>
            <a:r>
              <a:rPr lang="ru-RU" dirty="0"/>
              <a:t>2. Сказать об этом: «Я злюсь, когда вы меня не замечаете» «Я злюсь, когда со мной так </a:t>
            </a:r>
            <a:r>
              <a:rPr lang="ru-RU" dirty="0" smtClean="0"/>
              <a:t>разговаривают», </a:t>
            </a:r>
            <a:r>
              <a:rPr lang="ru-RU" dirty="0"/>
              <a:t>«Я злюсь, потому что другие ведут себя оскорбительно по отношению ко мне».</a:t>
            </a:r>
          </a:p>
          <a:p>
            <a:r>
              <a:rPr lang="ru-RU" dirty="0"/>
              <a:t>3. Выплескивать эмоции </a:t>
            </a:r>
            <a:r>
              <a:rPr lang="ru-RU" dirty="0" smtClean="0"/>
              <a:t>НУЖНО, </a:t>
            </a:r>
            <a:r>
              <a:rPr lang="ru-RU" dirty="0"/>
              <a:t>но </a:t>
            </a:r>
            <a:r>
              <a:rPr lang="ru-RU" dirty="0" smtClean="0"/>
              <a:t> так, чтобы это не причиняло вред окружающим.  </a:t>
            </a:r>
            <a:r>
              <a:rPr lang="ru-RU" dirty="0" err="1" smtClean="0"/>
              <a:t>Экологичный</a:t>
            </a:r>
            <a:r>
              <a:rPr lang="ru-RU" dirty="0" smtClean="0"/>
              <a:t> способ </a:t>
            </a:r>
            <a:r>
              <a:rPr lang="ru-RU" dirty="0"/>
              <a:t>(физические занятия – </a:t>
            </a:r>
            <a:r>
              <a:rPr lang="ru-RU" dirty="0" smtClean="0"/>
              <a:t>бег</a:t>
            </a:r>
            <a:r>
              <a:rPr lang="ru-RU" dirty="0"/>
              <a:t>, отжимания; рисование (это может быть импульсивные рисунки, брызги, пятна); музыка (пение, танцы, игра на музыкальных </a:t>
            </a:r>
            <a:r>
              <a:rPr lang="ru-RU" dirty="0" smtClean="0"/>
              <a:t>инструментах)</a:t>
            </a:r>
            <a:endParaRPr lang="ru-RU" dirty="0"/>
          </a:p>
          <a:p>
            <a:endParaRPr lang="ru-RU" dirty="0"/>
          </a:p>
        </p:txBody>
      </p:sp>
      <p:sp>
        <p:nvSpPr>
          <p:cNvPr id="6" name="Объект 2"/>
          <p:cNvSpPr txBox="1">
            <a:spLocks/>
          </p:cNvSpPr>
          <p:nvPr/>
        </p:nvSpPr>
        <p:spPr>
          <a:xfrm>
            <a:off x="453656" y="5222523"/>
            <a:ext cx="7210679" cy="1504603"/>
          </a:xfrm>
          <a:prstGeom prst="rect">
            <a:avLst/>
          </a:prstGeom>
          <a:solidFill>
            <a:srgbClr val="FFC000"/>
          </a:solidFill>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3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2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24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20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20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20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baseline="0">
                <a:solidFill>
                  <a:schemeClr val="tx1">
                    <a:lumMod val="65000"/>
                    <a:lumOff val="35000"/>
                  </a:schemeClr>
                </a:solidFill>
                <a:latin typeface="+mn-lt"/>
                <a:ea typeface="+mn-ea"/>
                <a:cs typeface="+mn-cs"/>
              </a:defRPr>
            </a:lvl9pPr>
          </a:lstStyle>
          <a:p>
            <a:pPr marL="0" indent="0">
              <a:buNone/>
            </a:pPr>
            <a:r>
              <a:rPr lang="ru-RU" sz="2000" b="1" dirty="0" smtClean="0">
                <a:solidFill>
                  <a:schemeClr val="tx1">
                    <a:lumMod val="85000"/>
                    <a:lumOff val="15000"/>
                  </a:schemeClr>
                </a:solidFill>
              </a:rPr>
              <a:t>Необходимо научится конструктивно выражать злость и раздражение, тогда мы сохраним отношения с близкими, обретем спокойствие и перестанем хотеть всем причинять вред.</a:t>
            </a:r>
          </a:p>
          <a:p>
            <a:endParaRPr lang="ru-RU" sz="2000" dirty="0" smtClean="0"/>
          </a:p>
          <a:p>
            <a:endParaRPr lang="ru-RU" dirty="0"/>
          </a:p>
        </p:txBody>
      </p:sp>
    </p:spTree>
    <p:extLst>
      <p:ext uri="{BB962C8B-B14F-4D97-AF65-F5344CB8AC3E}">
        <p14:creationId xmlns:p14="http://schemas.microsoft.com/office/powerpoint/2010/main" val="1475749430"/>
      </p:ext>
    </p:extLst>
  </p:cSld>
  <p:clrMapOvr>
    <a:masterClrMapping/>
  </p:clrMapOvr>
  <p:transition spd="slow" advTm="60000">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1801" y="149628"/>
            <a:ext cx="10178322" cy="1492132"/>
          </a:xfrm>
        </p:spPr>
        <p:txBody>
          <a:bodyPr>
            <a:normAutofit fontScale="90000"/>
          </a:bodyPr>
          <a:lstStyle/>
          <a:p>
            <a:r>
              <a:rPr lang="ru-RU" dirty="0"/>
              <a:t>Почему я виню себя за все, даже если я не виноват(а)?</a:t>
            </a:r>
            <a:br>
              <a:rPr lang="ru-RU" dirty="0"/>
            </a:br>
            <a:endParaRPr lang="ru-RU" dirty="0"/>
          </a:p>
        </p:txBody>
      </p:sp>
      <p:sp>
        <p:nvSpPr>
          <p:cNvPr id="3" name="Объект 2"/>
          <p:cNvSpPr>
            <a:spLocks noGrp="1"/>
          </p:cNvSpPr>
          <p:nvPr>
            <p:ph idx="1"/>
          </p:nvPr>
        </p:nvSpPr>
        <p:spPr>
          <a:xfrm>
            <a:off x="850282" y="1487979"/>
            <a:ext cx="10881360" cy="1596043"/>
          </a:xfrm>
        </p:spPr>
        <p:txBody>
          <a:bodyPr>
            <a:normAutofit fontScale="92500"/>
          </a:bodyPr>
          <a:lstStyle/>
          <a:p>
            <a:pPr marL="0" indent="0" algn="just">
              <a:buNone/>
            </a:pPr>
            <a:r>
              <a:rPr lang="ru-RU" dirty="0" smtClean="0"/>
              <a:t>Наши </a:t>
            </a:r>
            <a:r>
              <a:rPr lang="ru-RU" dirty="0"/>
              <a:t>эмоции – реакция организма на окружающий мир. Каждый здоровый человек испытывает весь спектр чувств и чувство вины тоже. </a:t>
            </a:r>
          </a:p>
          <a:p>
            <a:pPr marL="0" indent="0" algn="just">
              <a:buNone/>
            </a:pPr>
            <a:r>
              <a:rPr lang="ru-RU" dirty="0"/>
              <a:t>Чувство вины – чувство, которое заставляет человека ощущать угрызения совести и думать о том, что его действия стали причиной негативных последствий для окружающих или для самого себя. </a:t>
            </a:r>
          </a:p>
          <a:p>
            <a:endParaRPr lang="ru-RU" dirty="0"/>
          </a:p>
        </p:txBody>
      </p:sp>
      <p:sp>
        <p:nvSpPr>
          <p:cNvPr id="4" name="Объект 2"/>
          <p:cNvSpPr txBox="1">
            <a:spLocks/>
          </p:cNvSpPr>
          <p:nvPr/>
        </p:nvSpPr>
        <p:spPr>
          <a:xfrm>
            <a:off x="8778240" y="3976562"/>
            <a:ext cx="3699164" cy="359359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ru-RU" dirty="0"/>
          </a:p>
        </p:txBody>
      </p:sp>
      <p:sp>
        <p:nvSpPr>
          <p:cNvPr id="7" name="Овал 6"/>
          <p:cNvSpPr/>
          <p:nvPr/>
        </p:nvSpPr>
        <p:spPr>
          <a:xfrm>
            <a:off x="4052260" y="4227421"/>
            <a:ext cx="3762772" cy="1222240"/>
          </a:xfrm>
          <a:prstGeom prst="ellipse">
            <a:avLst/>
          </a:prstGeom>
          <a:solidFill>
            <a:srgbClr val="775F55"/>
          </a:solidFill>
          <a:ln w="381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a:t>Что делать?</a:t>
            </a:r>
            <a:endParaRPr lang="ru-RU" sz="2000" dirty="0"/>
          </a:p>
        </p:txBody>
      </p:sp>
      <p:sp>
        <p:nvSpPr>
          <p:cNvPr id="8" name="Блок-схема: альтернативный процесс 7"/>
          <p:cNvSpPr/>
          <p:nvPr/>
        </p:nvSpPr>
        <p:spPr>
          <a:xfrm>
            <a:off x="1224090" y="3408227"/>
            <a:ext cx="3035444" cy="113666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 Вспомните, когда и с кем чаще накрывает это чувство? Запишите.</a:t>
            </a:r>
          </a:p>
        </p:txBody>
      </p:sp>
      <p:sp>
        <p:nvSpPr>
          <p:cNvPr id="9" name="Скругленный прямоугольник 8"/>
          <p:cNvSpPr/>
          <p:nvPr/>
        </p:nvSpPr>
        <p:spPr>
          <a:xfrm>
            <a:off x="4651513" y="2973441"/>
            <a:ext cx="2984270" cy="1172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2. Есть ли что-то общее у этих ситуаций или людей? </a:t>
            </a:r>
          </a:p>
        </p:txBody>
      </p:sp>
      <p:sp>
        <p:nvSpPr>
          <p:cNvPr id="10" name="Скругленный прямоугольник 9"/>
          <p:cNvSpPr/>
          <p:nvPr/>
        </p:nvSpPr>
        <p:spPr>
          <a:xfrm>
            <a:off x="7994281" y="3197737"/>
            <a:ext cx="3598326" cy="19678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3. Когда это чувство поглощает, постарайтесь не тонуть в нем, а отследить свои ощущения. Что с вами происходит, какие импульсы в теле? О чем думаете? Запишите.</a:t>
            </a:r>
          </a:p>
        </p:txBody>
      </p:sp>
      <p:sp>
        <p:nvSpPr>
          <p:cNvPr id="11" name="Скругленный прямоугольник 10"/>
          <p:cNvSpPr/>
          <p:nvPr/>
        </p:nvSpPr>
        <p:spPr>
          <a:xfrm>
            <a:off x="689929" y="5024642"/>
            <a:ext cx="3458094" cy="18333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4. Проводите с собой аутотренинг. Почаще говорите себе, что не существует идеального мира, идеальных ситуаций и уж тем более идеальных людей. </a:t>
            </a:r>
          </a:p>
          <a:p>
            <a:pPr algn="ctr"/>
            <a:endParaRPr lang="ru-RU" dirty="0"/>
          </a:p>
        </p:txBody>
      </p:sp>
      <p:sp>
        <p:nvSpPr>
          <p:cNvPr id="12" name="Скругленный прямоугольник 11"/>
          <p:cNvSpPr/>
          <p:nvPr/>
        </p:nvSpPr>
        <p:spPr>
          <a:xfrm>
            <a:off x="6377184" y="5531244"/>
            <a:ext cx="3234193" cy="1125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5. Стремиться </a:t>
            </a:r>
            <a:r>
              <a:rPr lang="ru-RU" dirty="0"/>
              <a:t>к лучшему – это замечательно, но важно давать себе право на ошибку! </a:t>
            </a:r>
          </a:p>
        </p:txBody>
      </p:sp>
    </p:spTree>
    <p:extLst>
      <p:ext uri="{BB962C8B-B14F-4D97-AF65-F5344CB8AC3E}">
        <p14:creationId xmlns:p14="http://schemas.microsoft.com/office/powerpoint/2010/main" val="2852384880"/>
      </p:ext>
    </p:extLst>
  </p:cSld>
  <p:clrMapOvr>
    <a:masterClrMapping/>
  </p:clrMapOvr>
  <mc:AlternateContent xmlns:mc="http://schemas.openxmlformats.org/markup-compatibility/2006" xmlns:p14="http://schemas.microsoft.com/office/powerpoint/2010/main">
    <mc:Choice Requires="p14">
      <p:transition spd="slow" p14:dur="3400" advTm="60000">
        <p14:reveal/>
      </p:transition>
    </mc:Choice>
    <mc:Fallback xmlns="">
      <p:transition spd="slow" advTm="60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artisticPhotocopy trans="42000" detail="2"/>
                    </a14:imgEffect>
                  </a14:imgLayer>
                </a14:imgProps>
              </a:ext>
              <a:ext uri="{28A0092B-C50C-407E-A947-70E740481C1C}">
                <a14:useLocalDpi xmlns:a14="http://schemas.microsoft.com/office/drawing/2010/main" val="0"/>
              </a:ext>
            </a:extLst>
          </a:blip>
          <a:stretch>
            <a:fillRect/>
          </a:stretch>
        </p:blipFill>
        <p:spPr>
          <a:xfrm>
            <a:off x="7097685" y="3424838"/>
            <a:ext cx="4723013" cy="3306109"/>
          </a:xfrm>
          <a:prstGeom prst="rect">
            <a:avLst/>
          </a:prstGeom>
        </p:spPr>
      </p:pic>
      <p:sp>
        <p:nvSpPr>
          <p:cNvPr id="2" name="Заголовок 1"/>
          <p:cNvSpPr>
            <a:spLocks noGrp="1"/>
          </p:cNvSpPr>
          <p:nvPr>
            <p:ph type="title"/>
          </p:nvPr>
        </p:nvSpPr>
        <p:spPr>
          <a:xfrm>
            <a:off x="964276" y="91440"/>
            <a:ext cx="10856422" cy="1666699"/>
          </a:xfrm>
        </p:spPr>
        <p:txBody>
          <a:bodyPr>
            <a:noAutofit/>
          </a:bodyPr>
          <a:lstStyle/>
          <a:p>
            <a:r>
              <a:rPr lang="ru-RU" sz="3600" dirty="0"/>
              <a:t>Я </a:t>
            </a:r>
            <a:r>
              <a:rPr lang="ru-RU" sz="3600" dirty="0" smtClean="0"/>
              <a:t>виноват(-а) </a:t>
            </a:r>
            <a:r>
              <a:rPr lang="ru-RU" sz="3600" dirty="0"/>
              <a:t>перед человеком, который мне дорог. Игнорируем друг друга. Гордость не дает заговорить первым(-ой). С чего начать?</a:t>
            </a:r>
            <a:br>
              <a:rPr lang="ru-RU" sz="3600" dirty="0"/>
            </a:br>
            <a:endParaRPr lang="ru-RU" sz="3600" dirty="0"/>
          </a:p>
        </p:txBody>
      </p:sp>
      <p:sp>
        <p:nvSpPr>
          <p:cNvPr id="4" name="Объект 3"/>
          <p:cNvSpPr>
            <a:spLocks noGrp="1"/>
          </p:cNvSpPr>
          <p:nvPr>
            <p:ph idx="1"/>
          </p:nvPr>
        </p:nvSpPr>
        <p:spPr>
          <a:xfrm>
            <a:off x="1022465" y="1758139"/>
            <a:ext cx="7223760" cy="4871257"/>
          </a:xfrm>
        </p:spPr>
        <p:txBody>
          <a:bodyPr>
            <a:normAutofit fontScale="92500" lnSpcReduction="10000"/>
          </a:bodyPr>
          <a:lstStyle/>
          <a:p>
            <a:pPr>
              <a:buFont typeface="Wingdings" panose="05000000000000000000" pitchFamily="2" charset="2"/>
              <a:buChar char="Ø"/>
            </a:pPr>
            <a:r>
              <a:rPr lang="ru-RU" sz="2400" dirty="0" smtClean="0">
                <a:solidFill>
                  <a:schemeClr val="tx1">
                    <a:lumMod val="85000"/>
                    <a:lumOff val="15000"/>
                  </a:schemeClr>
                </a:solidFill>
              </a:rPr>
              <a:t>Попробуйте </a:t>
            </a:r>
            <a:r>
              <a:rPr lang="ru-RU" sz="2400" dirty="0">
                <a:solidFill>
                  <a:schemeClr val="tx1">
                    <a:lumMod val="85000"/>
                    <a:lumOff val="15000"/>
                  </a:schemeClr>
                </a:solidFill>
              </a:rPr>
              <a:t>поставить себя на место вашего друга. Какие чувства возникают? Что хочется Вам? О чем думаете?</a:t>
            </a:r>
          </a:p>
          <a:p>
            <a:pPr>
              <a:buFont typeface="Wingdings" panose="05000000000000000000" pitchFamily="2" charset="2"/>
              <a:buChar char="Ø"/>
            </a:pPr>
            <a:r>
              <a:rPr lang="ru-RU" sz="2400" dirty="0">
                <a:solidFill>
                  <a:schemeClr val="tx1">
                    <a:lumMod val="85000"/>
                    <a:lumOff val="15000"/>
                  </a:schemeClr>
                </a:solidFill>
              </a:rPr>
              <a:t>Скажите, гордость – это то, что может разрушить вашу дружбу с дорогим человеком? А что делает дружбу крепче для Вас? </a:t>
            </a:r>
          </a:p>
          <a:p>
            <a:pPr>
              <a:buFont typeface="Wingdings" panose="05000000000000000000" pitchFamily="2" charset="2"/>
              <a:buChar char="Ø"/>
            </a:pPr>
            <a:r>
              <a:rPr lang="ru-RU" sz="2400" dirty="0">
                <a:solidFill>
                  <a:schemeClr val="tx1">
                    <a:lumMod val="85000"/>
                    <a:lumOff val="15000"/>
                  </a:schemeClr>
                </a:solidFill>
              </a:rPr>
              <a:t>Когда вы поймете, что для вас дружба, какие приоритеты у вас в дружбе, то осознаете действительно ли вы цените отношения с Вашим другом. </a:t>
            </a:r>
            <a:endParaRPr lang="ru-RU" sz="2400" dirty="0" smtClean="0">
              <a:solidFill>
                <a:schemeClr val="tx1">
                  <a:lumMod val="85000"/>
                  <a:lumOff val="15000"/>
                </a:schemeClr>
              </a:solidFill>
            </a:endParaRPr>
          </a:p>
          <a:p>
            <a:pPr>
              <a:buFont typeface="Wingdings" panose="05000000000000000000" pitchFamily="2" charset="2"/>
              <a:buChar char="Ø"/>
            </a:pPr>
            <a:r>
              <a:rPr lang="ru-RU" sz="2400" dirty="0" smtClean="0">
                <a:solidFill>
                  <a:schemeClr val="tx1">
                    <a:lumMod val="85000"/>
                    <a:lumOff val="15000"/>
                  </a:schemeClr>
                </a:solidFill>
              </a:rPr>
              <a:t>Поговорите</a:t>
            </a:r>
            <a:r>
              <a:rPr lang="ru-RU" sz="2400" dirty="0">
                <a:solidFill>
                  <a:schemeClr val="tx1">
                    <a:lumMod val="85000"/>
                    <a:lumOff val="15000"/>
                  </a:schemeClr>
                </a:solidFill>
              </a:rPr>
              <a:t>, это всегда самый лучший выход. Скажите о своих чувствах. Например, «Я чувствую себя виноватым перед тобой, мне жаль, что так вышло. Ты мне дорог, я хочу извиниться.»</a:t>
            </a:r>
          </a:p>
          <a:p>
            <a:endParaRPr lang="ru-RU" dirty="0"/>
          </a:p>
        </p:txBody>
      </p:sp>
    </p:spTree>
    <p:extLst>
      <p:ext uri="{BB962C8B-B14F-4D97-AF65-F5344CB8AC3E}">
        <p14:creationId xmlns:p14="http://schemas.microsoft.com/office/powerpoint/2010/main" val="4271362445"/>
      </p:ext>
    </p:extLst>
  </p:cSld>
  <p:clrMapOvr>
    <a:masterClrMapping/>
  </p:clrMapOvr>
  <mc:AlternateContent xmlns:mc="http://schemas.openxmlformats.org/markup-compatibility/2006" xmlns:p14="http://schemas.microsoft.com/office/powerpoint/2010/main">
    <mc:Choice Requires="p14">
      <p:transition spd="slow" p14:dur="2500" advTm="60000">
        <p:checker/>
      </p:transition>
    </mc:Choice>
    <mc:Fallback xmlns="">
      <p:transition spd="slow" advTm="60000">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1678" y="382385"/>
            <a:ext cx="10178322" cy="714895"/>
          </a:xfrm>
        </p:spPr>
        <p:txBody>
          <a:bodyPr>
            <a:normAutofit fontScale="90000"/>
          </a:bodyPr>
          <a:lstStyle/>
          <a:p>
            <a:r>
              <a:rPr lang="ru-RU" dirty="0"/>
              <a:t>Как выучить английский язык? </a:t>
            </a:r>
            <a:br>
              <a:rPr lang="ru-RU" dirty="0"/>
            </a:br>
            <a:endParaRPr lang="ru-RU" dirty="0"/>
          </a:p>
        </p:txBody>
      </p:sp>
      <p:sp>
        <p:nvSpPr>
          <p:cNvPr id="3" name="Объект 2"/>
          <p:cNvSpPr>
            <a:spLocks noGrp="1"/>
          </p:cNvSpPr>
          <p:nvPr>
            <p:ph idx="1"/>
          </p:nvPr>
        </p:nvSpPr>
        <p:spPr>
          <a:xfrm>
            <a:off x="6615505" y="2419316"/>
            <a:ext cx="5206067" cy="1516026"/>
          </a:xfrm>
        </p:spPr>
        <p:txBody>
          <a:bodyPr>
            <a:normAutofit lnSpcReduction="10000"/>
          </a:bodyPr>
          <a:lstStyle/>
          <a:p>
            <a:r>
              <a:rPr lang="ru-RU" dirty="0" smtClean="0"/>
              <a:t>Лень </a:t>
            </a:r>
            <a:r>
              <a:rPr lang="ru-RU" dirty="0"/>
              <a:t>– нежелание чем-то заниматься. Вам лень только учить английский или ваша лень распространяется на все? </a:t>
            </a:r>
            <a:endParaRPr lang="ru-RU" dirty="0" smtClean="0"/>
          </a:p>
          <a:p>
            <a:pPr marL="0" indent="0">
              <a:buNone/>
            </a:pPr>
            <a:r>
              <a:rPr lang="ru-RU" dirty="0" smtClean="0"/>
              <a:t>Причина </a:t>
            </a:r>
            <a:r>
              <a:rPr lang="ru-RU" dirty="0"/>
              <a:t>лени – низкая мотивация.</a:t>
            </a:r>
          </a:p>
          <a:p>
            <a:pPr marL="0" indent="0">
              <a:buNone/>
            </a:pPr>
            <a:endParaRPr lang="ru-RU" dirty="0"/>
          </a:p>
        </p:txBody>
      </p:sp>
      <p:sp>
        <p:nvSpPr>
          <p:cNvPr id="4" name="Прямоугольник с двумя скругленными противолежащими углами 3"/>
          <p:cNvSpPr/>
          <p:nvPr/>
        </p:nvSpPr>
        <p:spPr>
          <a:xfrm>
            <a:off x="2076039" y="1721862"/>
            <a:ext cx="3274894" cy="814647"/>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Трудности с запоминанием? </a:t>
            </a:r>
          </a:p>
        </p:txBody>
      </p:sp>
      <p:sp>
        <p:nvSpPr>
          <p:cNvPr id="5" name="Прямоугольник с двумя скругленными противолежащими углами 4"/>
          <p:cNvSpPr/>
          <p:nvPr/>
        </p:nvSpPr>
        <p:spPr>
          <a:xfrm>
            <a:off x="7832888" y="1721863"/>
            <a:ext cx="3009207" cy="814647"/>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Или это лень? </a:t>
            </a:r>
          </a:p>
          <a:p>
            <a:pPr algn="ctr"/>
            <a:endParaRPr lang="ru-RU" dirty="0"/>
          </a:p>
        </p:txBody>
      </p:sp>
      <p:sp>
        <p:nvSpPr>
          <p:cNvPr id="7" name="Объект 2"/>
          <p:cNvSpPr txBox="1">
            <a:spLocks/>
          </p:cNvSpPr>
          <p:nvPr/>
        </p:nvSpPr>
        <p:spPr>
          <a:xfrm>
            <a:off x="938411" y="2632641"/>
            <a:ext cx="5259189" cy="359359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ru-RU" dirty="0" smtClean="0"/>
              <a:t>Понаблюдайте, в каком случае вы лучше запоминаете информацию? </a:t>
            </a:r>
          </a:p>
          <a:p>
            <a:r>
              <a:rPr lang="ru-RU" dirty="0" smtClean="0"/>
              <a:t>Когда вы слушаете ее (слуховое запоминание)?</a:t>
            </a:r>
          </a:p>
          <a:p>
            <a:r>
              <a:rPr lang="ru-RU" dirty="0" smtClean="0"/>
              <a:t> Когда вы самостоятельно читаете (зрительное) </a:t>
            </a:r>
          </a:p>
          <a:p>
            <a:r>
              <a:rPr lang="ru-RU" dirty="0" smtClean="0"/>
              <a:t>Когда представляете в голове образы, проводите аналогии со словами в родном языке и иностранном (образное).  </a:t>
            </a:r>
          </a:p>
          <a:p>
            <a:pPr marL="0" indent="0">
              <a:buNone/>
            </a:pPr>
            <a:r>
              <a:rPr lang="ru-RU" dirty="0" smtClean="0"/>
              <a:t>Стоить обратить внимание на техники запоминания согласно тому, какой способ является для вас ведущим. </a:t>
            </a:r>
          </a:p>
          <a:p>
            <a:pPr marL="0" indent="0">
              <a:buNone/>
            </a:pPr>
            <a:r>
              <a:rPr lang="ru-RU" dirty="0" smtClean="0"/>
              <a:t>Их очень много в интернете, поэтому вы легко можете подобрать себе нужный способ.</a:t>
            </a:r>
          </a:p>
          <a:p>
            <a:endParaRPr lang="ru-RU" dirty="0"/>
          </a:p>
        </p:txBody>
      </p:sp>
      <p:sp>
        <p:nvSpPr>
          <p:cNvPr id="8" name="TextBox 7"/>
          <p:cNvSpPr txBox="1"/>
          <p:nvPr/>
        </p:nvSpPr>
        <p:spPr>
          <a:xfrm>
            <a:off x="1085439" y="1097280"/>
            <a:ext cx="10811614" cy="800219"/>
          </a:xfrm>
          <a:prstGeom prst="rect">
            <a:avLst/>
          </a:prstGeom>
          <a:noFill/>
        </p:spPr>
        <p:txBody>
          <a:bodyPr wrap="none" rtlCol="0">
            <a:spAutoFit/>
          </a:bodyPr>
          <a:lstStyle/>
          <a:p>
            <a:r>
              <a:rPr lang="ru-RU" sz="2800" dirty="0"/>
              <a:t>Для </a:t>
            </a:r>
            <a:r>
              <a:rPr lang="ru-RU" sz="2800" dirty="0" smtClean="0"/>
              <a:t>начала нужно </a:t>
            </a:r>
            <a:r>
              <a:rPr lang="ru-RU" sz="2800" dirty="0"/>
              <a:t>понять что мешает Вам выучить английский язык</a:t>
            </a:r>
            <a:r>
              <a:rPr lang="ru-RU" dirty="0"/>
              <a:t>.</a:t>
            </a:r>
          </a:p>
          <a:p>
            <a:endParaRPr lang="ru-RU" dirty="0"/>
          </a:p>
        </p:txBody>
      </p:sp>
      <p:sp>
        <p:nvSpPr>
          <p:cNvPr id="9" name="Объект 5"/>
          <p:cNvSpPr txBox="1">
            <a:spLocks/>
          </p:cNvSpPr>
          <p:nvPr/>
        </p:nvSpPr>
        <p:spPr>
          <a:xfrm>
            <a:off x="6084916" y="4457160"/>
            <a:ext cx="5812137" cy="2400840"/>
          </a:xfrm>
          <a:prstGeom prst="rect">
            <a:avLst/>
          </a:prstGeom>
          <a:solidFill>
            <a:schemeClr val="bg1"/>
          </a:solidFill>
        </p:spPr>
        <p:txBody>
          <a:bodyPr vert="horz" lIns="91440" tIns="45720" rIns="91440" bIns="45720" rtlCol="0">
            <a:normAutofit fontScale="775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ru-RU" dirty="0" smtClean="0"/>
              <a:t>Найди плюсы изучения английского. Например:</a:t>
            </a:r>
          </a:p>
          <a:p>
            <a:r>
              <a:rPr lang="ru-RU" dirty="0" smtClean="0"/>
              <a:t>Многие современные слова заимствованы из английского </a:t>
            </a:r>
          </a:p>
          <a:p>
            <a:pPr marL="0" indent="0">
              <a:buNone/>
            </a:pPr>
            <a:r>
              <a:rPr lang="ru-RU" dirty="0" smtClean="0"/>
              <a:t>«</a:t>
            </a:r>
            <a:r>
              <a:rPr lang="ru-RU" dirty="0" err="1" smtClean="0"/>
              <a:t>кринж</a:t>
            </a:r>
            <a:r>
              <a:rPr lang="ru-RU" dirty="0" smtClean="0"/>
              <a:t>» от англ. съеживаться, передергиваться и морщится, </a:t>
            </a:r>
          </a:p>
          <a:p>
            <a:pPr marL="0" indent="0">
              <a:buNone/>
            </a:pPr>
            <a:r>
              <a:rPr lang="ru-RU" dirty="0" smtClean="0"/>
              <a:t>«</a:t>
            </a:r>
            <a:r>
              <a:rPr lang="ru-RU" dirty="0" err="1" smtClean="0"/>
              <a:t>хайп</a:t>
            </a:r>
            <a:r>
              <a:rPr lang="ru-RU" dirty="0" smtClean="0"/>
              <a:t>» (от англ. «шумиха») - агрессивная и навязчивая реклама. </a:t>
            </a:r>
          </a:p>
          <a:p>
            <a:r>
              <a:rPr lang="ru-RU" dirty="0" smtClean="0"/>
              <a:t>Изучение иностранного улучшает память и держит мозг в тонусе.</a:t>
            </a:r>
          </a:p>
          <a:p>
            <a:r>
              <a:rPr lang="ru-RU" dirty="0" smtClean="0"/>
              <a:t>Продолжи список сам (-а)</a:t>
            </a:r>
          </a:p>
          <a:p>
            <a:endParaRPr lang="ru-RU" dirty="0"/>
          </a:p>
        </p:txBody>
      </p:sp>
      <p:sp>
        <p:nvSpPr>
          <p:cNvPr id="11" name="Стрелка вправо 10"/>
          <p:cNvSpPr/>
          <p:nvPr/>
        </p:nvSpPr>
        <p:spPr>
          <a:xfrm>
            <a:off x="6738770" y="3686692"/>
            <a:ext cx="4959536" cy="7704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Повысить мотивацию нам помогут причины. </a:t>
            </a:r>
          </a:p>
        </p:txBody>
      </p:sp>
    </p:spTree>
    <p:extLst>
      <p:ext uri="{BB962C8B-B14F-4D97-AF65-F5344CB8AC3E}">
        <p14:creationId xmlns:p14="http://schemas.microsoft.com/office/powerpoint/2010/main" val="1839282642"/>
      </p:ext>
    </p:extLst>
  </p:cSld>
  <p:clrMapOvr>
    <a:masterClrMapping/>
  </p:clrMapOvr>
  <mc:AlternateContent xmlns:mc="http://schemas.openxmlformats.org/markup-compatibility/2006" xmlns:p14="http://schemas.microsoft.com/office/powerpoint/2010/main">
    <mc:Choice Requires="p14">
      <p:transition spd="slow" p14:dur="1300" advTm="60000">
        <p14:pan dir="u"/>
      </p:transition>
    </mc:Choice>
    <mc:Fallback xmlns="">
      <p:transition spd="slow" advTm="60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5840" y="166255"/>
            <a:ext cx="10972800" cy="1155469"/>
          </a:xfrm>
        </p:spPr>
        <p:txBody>
          <a:bodyPr>
            <a:normAutofit fontScale="90000"/>
          </a:bodyPr>
          <a:lstStyle/>
          <a:p>
            <a:r>
              <a:rPr lang="ru-RU" dirty="0"/>
              <a:t>Получить 1000000$ или обрести бессмертие</a:t>
            </a:r>
            <a:r>
              <a:rPr lang="ru-RU" dirty="0" smtClean="0"/>
              <a:t>?</a:t>
            </a:r>
            <a:endParaRPr lang="ru-RU" dirty="0"/>
          </a:p>
        </p:txBody>
      </p:sp>
      <p:sp>
        <p:nvSpPr>
          <p:cNvPr id="7" name="Объект 6"/>
          <p:cNvSpPr>
            <a:spLocks noGrp="1"/>
          </p:cNvSpPr>
          <p:nvPr>
            <p:ph idx="1"/>
          </p:nvPr>
        </p:nvSpPr>
        <p:spPr>
          <a:xfrm>
            <a:off x="1005840" y="1496291"/>
            <a:ext cx="10424160" cy="5361709"/>
          </a:xfrm>
        </p:spPr>
        <p:txBody>
          <a:bodyPr>
            <a:normAutofit/>
          </a:bodyPr>
          <a:lstStyle/>
          <a:p>
            <a:pPr marL="0" indent="0">
              <a:buNone/>
            </a:pPr>
            <a:r>
              <a:rPr lang="ru-RU" dirty="0" smtClean="0"/>
              <a:t>Деньги могут закрыть многие потребности, могут исполнять мечты, давать возможности, дарить эмоции. Но вместе с этим они не являются главным в жизни, хоть и имеют мощную энергию. Самые богатые люди на планете, как правило, лишены простых вещей. Им не хватает любви, принятия, их мучает ощущение, что всем вокруг нужны их богатства, они страдают по другим причинам. Деньги не равно счастье, это иллюзия.</a:t>
            </a:r>
          </a:p>
          <a:p>
            <a:pPr marL="0" indent="0">
              <a:buNone/>
            </a:pPr>
            <a:endParaRPr lang="ru-RU" dirty="0"/>
          </a:p>
          <a:p>
            <a:pPr marL="0" indent="0">
              <a:buNone/>
            </a:pPr>
            <a:endParaRPr lang="ru-RU" dirty="0" smtClean="0"/>
          </a:p>
          <a:p>
            <a:pPr marL="0" indent="0">
              <a:buNone/>
            </a:pPr>
            <a:r>
              <a:rPr lang="ru-RU" dirty="0"/>
              <a:t/>
            </a:r>
            <a:br>
              <a:rPr lang="ru-RU" dirty="0"/>
            </a:br>
            <a:r>
              <a:rPr lang="ru-RU" dirty="0" smtClean="0"/>
              <a:t>Бессмертие – желание жить всегда. Сколько книг, фильмов и сказок построено вокруг неиссякаемой жизни («Кощей Бессмертный», «Властелин колец», «Гарри Поттер» и </a:t>
            </a:r>
            <a:r>
              <a:rPr lang="ru-RU" dirty="0" err="1" smtClean="0"/>
              <a:t>тд</a:t>
            </a:r>
            <a:r>
              <a:rPr lang="ru-RU" dirty="0" smtClean="0"/>
              <a:t>)</a:t>
            </a:r>
          </a:p>
          <a:p>
            <a:pPr marL="0" lvl="0" indent="0">
              <a:buClr>
                <a:srgbClr val="775F55"/>
              </a:buClr>
              <a:buNone/>
            </a:pPr>
            <a:r>
              <a:rPr lang="ru-RU" dirty="0"/>
              <a:t> Бессмертие </a:t>
            </a:r>
            <a:r>
              <a:rPr lang="ru-RU" dirty="0" smtClean="0"/>
              <a:t>– желание сохранить: свое </a:t>
            </a:r>
            <a:r>
              <a:rPr lang="ru-RU" dirty="0"/>
              <a:t>тело, свое «я», свою собственность и свою </a:t>
            </a:r>
            <a:r>
              <a:rPr lang="ru-RU" dirty="0" smtClean="0"/>
              <a:t>идентичность.  Мы приходим в этот мир, чтоб прожить свою счастливую, прекрасную жизнь, познакомится с собой, понять этот мир, сделать что-что для этого мира. И хотеть сохранить все это, считается нормальным, свойственным людям желанием. </a:t>
            </a:r>
          </a:p>
          <a:p>
            <a:pPr marL="0" lvl="0" indent="0">
              <a:buClr>
                <a:srgbClr val="775F55"/>
              </a:buClr>
              <a:buNone/>
            </a:pPr>
            <a:endParaRPr lang="ru-RU" dirty="0" smtClean="0"/>
          </a:p>
        </p:txBody>
      </p:sp>
    </p:spTree>
    <p:extLst>
      <p:ext uri="{BB962C8B-B14F-4D97-AF65-F5344CB8AC3E}">
        <p14:creationId xmlns:p14="http://schemas.microsoft.com/office/powerpoint/2010/main" val="2812739310"/>
      </p:ext>
    </p:extLst>
  </p:cSld>
  <p:clrMapOvr>
    <a:masterClrMapping/>
  </p:clrMapOvr>
  <p:transition spd="slow" advTm="60000">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2545" y="196118"/>
            <a:ext cx="10178322" cy="1492132"/>
          </a:xfrm>
        </p:spPr>
        <p:txBody>
          <a:bodyPr/>
          <a:lstStyle/>
          <a:p>
            <a:r>
              <a:rPr lang="ru-RU" dirty="0" smtClean="0"/>
              <a:t>Философский вопрос о жизни*</a:t>
            </a:r>
            <a:br>
              <a:rPr lang="ru-RU" dirty="0" smtClean="0"/>
            </a:br>
            <a:r>
              <a:rPr lang="ru-RU" sz="1800" dirty="0" smtClean="0"/>
              <a:t>(</a:t>
            </a:r>
            <a:r>
              <a:rPr lang="ru-RU" sz="1800" dirty="0" err="1" smtClean="0"/>
              <a:t>Испр</a:t>
            </a:r>
            <a:r>
              <a:rPr lang="ru-RU" sz="1800" dirty="0" smtClean="0"/>
              <a:t>)  1 страница</a:t>
            </a:r>
            <a:endParaRPr lang="ru-RU" sz="7200" dirty="0"/>
          </a:p>
        </p:txBody>
      </p:sp>
      <p:sp>
        <p:nvSpPr>
          <p:cNvPr id="3" name="Объект 2"/>
          <p:cNvSpPr>
            <a:spLocks noGrp="1"/>
          </p:cNvSpPr>
          <p:nvPr>
            <p:ph idx="1"/>
          </p:nvPr>
        </p:nvSpPr>
        <p:spPr>
          <a:xfrm>
            <a:off x="476250" y="1066800"/>
            <a:ext cx="11571817" cy="3039687"/>
          </a:xfrm>
        </p:spPr>
        <p:txBody>
          <a:bodyPr>
            <a:noAutofit/>
          </a:bodyPr>
          <a:lstStyle/>
          <a:p>
            <a:pPr algn="just">
              <a:buFont typeface="Wingdings" panose="05000000000000000000" pitchFamily="2" charset="2"/>
              <a:buChar char="§"/>
            </a:pPr>
            <a:r>
              <a:rPr lang="ru-RU" dirty="0" smtClean="0">
                <a:solidFill>
                  <a:schemeClr val="tx1">
                    <a:lumMod val="85000"/>
                    <a:lumOff val="15000"/>
                  </a:schemeClr>
                </a:solidFill>
              </a:rPr>
              <a:t>Мы приходим в этот мир неосознанными беззащитными и неокрепшими. Постепенно мы учимся управлять своим телом, разговаривать, ходить. </a:t>
            </a:r>
          </a:p>
          <a:p>
            <a:pPr algn="just">
              <a:buFont typeface="Wingdings" panose="05000000000000000000" pitchFamily="2" charset="2"/>
              <a:buChar char="§"/>
            </a:pPr>
            <a:r>
              <a:rPr lang="ru-RU" dirty="0" smtClean="0">
                <a:solidFill>
                  <a:schemeClr val="tx1">
                    <a:lumMod val="85000"/>
                    <a:lumOff val="15000"/>
                  </a:schemeClr>
                </a:solidFill>
              </a:rPr>
              <a:t>Когда становимся чуть старше идем в сад, чтобы научится общаться с такими же малышами как мы, мы много играем и учимся понимать этот мир. А взрослые направляют нас.</a:t>
            </a:r>
          </a:p>
          <a:p>
            <a:pPr algn="just">
              <a:buFont typeface="Wingdings" panose="05000000000000000000" pitchFamily="2" charset="2"/>
              <a:buChar char="§"/>
            </a:pPr>
            <a:endParaRPr lang="ru-RU" dirty="0">
              <a:solidFill>
                <a:schemeClr val="tx1">
                  <a:lumMod val="85000"/>
                  <a:lumOff val="15000"/>
                </a:schemeClr>
              </a:solidFill>
            </a:endParaRPr>
          </a:p>
          <a:p>
            <a:pPr algn="just">
              <a:buFont typeface="Wingdings" panose="05000000000000000000" pitchFamily="2" charset="2"/>
              <a:buChar char="§"/>
            </a:pPr>
            <a:endParaRPr lang="ru-RU" dirty="0" smtClean="0"/>
          </a:p>
          <a:p>
            <a:pPr algn="just">
              <a:buFont typeface="Wingdings" panose="05000000000000000000" pitchFamily="2" charset="2"/>
              <a:buChar char="§"/>
            </a:pPr>
            <a:endParaRPr lang="ru-RU" dirty="0" smtClean="0"/>
          </a:p>
          <a:p>
            <a:pPr algn="just">
              <a:buFont typeface="Wingdings" panose="05000000000000000000" pitchFamily="2" charset="2"/>
              <a:buChar char="§"/>
            </a:pPr>
            <a:endParaRPr lang="ru-RU" dirty="0" smtClean="0"/>
          </a:p>
          <a:p>
            <a:pPr algn="just">
              <a:buFont typeface="Wingdings" panose="05000000000000000000" pitchFamily="2" charset="2"/>
              <a:buChar char="§"/>
            </a:pPr>
            <a:r>
              <a:rPr lang="ru-RU" dirty="0" smtClean="0">
                <a:solidFill>
                  <a:schemeClr val="tx1">
                    <a:lumMod val="85000"/>
                    <a:lumOff val="15000"/>
                  </a:schemeClr>
                </a:solidFill>
              </a:rPr>
              <a:t>Становимся еще взрослее. Идем в школу, учимся считать, писать, изучаем правила, принимаем на себя ответственность. </a:t>
            </a:r>
          </a:p>
          <a:p>
            <a:pPr algn="just">
              <a:buFont typeface="Wingdings" panose="05000000000000000000" pitchFamily="2" charset="2"/>
              <a:buChar char="§"/>
            </a:pPr>
            <a:r>
              <a:rPr lang="ru-RU" dirty="0" smtClean="0">
                <a:solidFill>
                  <a:schemeClr val="tx1">
                    <a:lumMod val="85000"/>
                    <a:lumOff val="15000"/>
                  </a:schemeClr>
                </a:solidFill>
              </a:rPr>
              <a:t>Потом начинается переходный возраст и мы испытываем много разных противоречивых эмоций, состояний, обостряется потребность в дружбе и принятии, самоуважении, критически относимся к окружающим. </a:t>
            </a:r>
          </a:p>
          <a:p>
            <a:pPr algn="just">
              <a:buFont typeface="Wingdings" panose="05000000000000000000" pitchFamily="2" charset="2"/>
              <a:buChar char="§"/>
            </a:pPr>
            <a:r>
              <a:rPr lang="ru-RU" dirty="0" smtClean="0">
                <a:solidFill>
                  <a:schemeClr val="tx1">
                    <a:lumMod val="85000"/>
                    <a:lumOff val="15000"/>
                  </a:schemeClr>
                </a:solidFill>
              </a:rPr>
              <a:t>Когда </a:t>
            </a:r>
            <a:r>
              <a:rPr lang="ru-RU" dirty="0">
                <a:solidFill>
                  <a:schemeClr val="tx1">
                    <a:lumMod val="85000"/>
                    <a:lumOff val="15000"/>
                  </a:schemeClr>
                </a:solidFill>
              </a:rPr>
              <a:t>бури утихают </a:t>
            </a:r>
            <a:r>
              <a:rPr lang="ru-RU" dirty="0" smtClean="0">
                <a:solidFill>
                  <a:schemeClr val="tx1">
                    <a:lumMod val="85000"/>
                    <a:lumOff val="15000"/>
                  </a:schemeClr>
                </a:solidFill>
              </a:rPr>
              <a:t>Мы начинаем задавать вопросы «Кто Я?» «Что мне нравится?», «Кем я хочу стать», формируются собственные ценности</a:t>
            </a:r>
            <a:r>
              <a:rPr lang="ru-RU" sz="1400" dirty="0" smtClean="0">
                <a:solidFill>
                  <a:schemeClr val="tx1">
                    <a:lumMod val="85000"/>
                    <a:lumOff val="15000"/>
                  </a:schemeClr>
                </a:solidFill>
              </a:rPr>
              <a:t>. </a:t>
            </a:r>
          </a:p>
        </p:txBody>
      </p:sp>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t="39216"/>
          <a:stretch/>
        </p:blipFill>
        <p:spPr>
          <a:xfrm>
            <a:off x="3158068" y="2456468"/>
            <a:ext cx="5503332" cy="1906297"/>
          </a:xfrm>
          <a:prstGeom prst="rect">
            <a:avLst/>
          </a:prstGeom>
          <a:effectLst>
            <a:glow rad="685800">
              <a:schemeClr val="accent6">
                <a:lumMod val="40000"/>
                <a:lumOff val="60000"/>
                <a:alpha val="40000"/>
              </a:schemeClr>
            </a:glow>
            <a:outerShdw blurRad="50800" dist="50800" dir="5400000" algn="ctr" rotWithShape="0">
              <a:srgbClr val="000000">
                <a:alpha val="0"/>
              </a:srgbClr>
            </a:outerShdw>
            <a:reflection stA="45000" endPos="65000" dist="50800" dir="5400000" sy="-100000" algn="bl" rotWithShape="0"/>
            <a:softEdge rad="0"/>
          </a:effectLst>
        </p:spPr>
      </p:pic>
    </p:spTree>
    <p:extLst>
      <p:ext uri="{BB962C8B-B14F-4D97-AF65-F5344CB8AC3E}">
        <p14:creationId xmlns:p14="http://schemas.microsoft.com/office/powerpoint/2010/main" val="984818531"/>
      </p:ext>
    </p:extLst>
  </p:cSld>
  <p:clrMapOvr>
    <a:masterClrMapping/>
  </p:clrMapOvr>
  <mc:AlternateContent xmlns:mc="http://schemas.openxmlformats.org/markup-compatibility/2006" xmlns:p14="http://schemas.microsoft.com/office/powerpoint/2010/main">
    <mc:Choice Requires="p14">
      <p:transition spd="slow" p14:dur="1250" advTm="60000">
        <p14:flip dir="r"/>
      </p:transition>
    </mc:Choice>
    <mc:Fallback xmlns="">
      <p:transition spd="slow" advTm="60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1905" y="1020733"/>
            <a:ext cx="4471019" cy="2462300"/>
          </a:xfrm>
          <a:prstGeom prst="rect">
            <a:avLst/>
          </a:prstGeom>
        </p:spPr>
      </p:pic>
      <p:sp>
        <p:nvSpPr>
          <p:cNvPr id="2" name="Заголовок 1"/>
          <p:cNvSpPr>
            <a:spLocks noGrp="1"/>
          </p:cNvSpPr>
          <p:nvPr>
            <p:ph type="title"/>
          </p:nvPr>
        </p:nvSpPr>
        <p:spPr/>
        <p:txBody>
          <a:bodyPr/>
          <a:lstStyle/>
          <a:p>
            <a:r>
              <a:rPr lang="ru-RU" dirty="0"/>
              <a:t>Философский вопрос о жизни*</a:t>
            </a:r>
            <a:br>
              <a:rPr lang="ru-RU" dirty="0"/>
            </a:br>
            <a:r>
              <a:rPr lang="ru-RU" sz="3200" dirty="0"/>
              <a:t>(</a:t>
            </a:r>
            <a:r>
              <a:rPr lang="ru-RU" sz="2800" dirty="0" err="1"/>
              <a:t>Испр</a:t>
            </a:r>
            <a:r>
              <a:rPr lang="ru-RU" sz="2800" dirty="0" smtClean="0"/>
              <a:t>) 2 страница</a:t>
            </a:r>
            <a:endParaRPr lang="ru-RU" sz="2800" dirty="0"/>
          </a:p>
        </p:txBody>
      </p:sp>
      <p:sp>
        <p:nvSpPr>
          <p:cNvPr id="3" name="Объект 2"/>
          <p:cNvSpPr>
            <a:spLocks noGrp="1"/>
          </p:cNvSpPr>
          <p:nvPr>
            <p:ph idx="1"/>
          </p:nvPr>
        </p:nvSpPr>
        <p:spPr>
          <a:xfrm>
            <a:off x="1060485" y="3246196"/>
            <a:ext cx="10178322" cy="3593591"/>
          </a:xfrm>
          <a:solidFill>
            <a:schemeClr val="accent4">
              <a:lumMod val="20000"/>
              <a:lumOff val="80000"/>
            </a:schemeClr>
          </a:solidFill>
        </p:spPr>
        <p:txBody>
          <a:bodyPr/>
          <a:lstStyle/>
          <a:p>
            <a:r>
              <a:rPr lang="ru-RU" dirty="0"/>
              <a:t>Оканчивая школу, мы выходим на новых уровень самостоятельности и независимости, получаем профессию, выбираем партнера для создания семьи, реализовываемся личностно и социально.</a:t>
            </a:r>
          </a:p>
          <a:p>
            <a:r>
              <a:rPr lang="ru-RU" dirty="0"/>
              <a:t>В зрелом возрасте реализуем весь свой интеллектуальный потенциал, ценности семьи становятся более значимыми. Появляется мудрость, подкрепленная опытом. </a:t>
            </a:r>
            <a:endParaRPr lang="ru-RU" dirty="0" smtClean="0"/>
          </a:p>
          <a:p>
            <a:pPr marL="0" indent="0">
              <a:buNone/>
            </a:pPr>
            <a:endParaRPr lang="ru-RU" dirty="0"/>
          </a:p>
          <a:p>
            <a:pPr marL="0" indent="0" algn="ctr">
              <a:buNone/>
            </a:pPr>
            <a:r>
              <a:rPr lang="ru-RU" dirty="0"/>
              <a:t>Человек – это прекрасное, удивительное создание природы. Жизнь непредсказуема, полна сюрпризов, загадок и возможностей. И каждый из нас живет, чтобы </a:t>
            </a:r>
            <a:r>
              <a:rPr lang="ru-RU" dirty="0" smtClean="0"/>
              <a:t>реализовываться</a:t>
            </a:r>
            <a:r>
              <a:rPr lang="ru-RU" dirty="0"/>
              <a:t>, достигать, обрести свое счастье и быть лучшей версией себя.</a:t>
            </a:r>
          </a:p>
          <a:p>
            <a:endParaRPr lang="ru-RU" dirty="0"/>
          </a:p>
        </p:txBody>
      </p:sp>
    </p:spTree>
    <p:extLst>
      <p:ext uri="{BB962C8B-B14F-4D97-AF65-F5344CB8AC3E}">
        <p14:creationId xmlns:p14="http://schemas.microsoft.com/office/powerpoint/2010/main" val="2113034581"/>
      </p:ext>
    </p:extLst>
  </p:cSld>
  <p:clrMapOvr>
    <a:masterClrMapping/>
  </p:clrMapOvr>
  <p:transition spd="slow" advTm="60000">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340497" y="906789"/>
            <a:ext cx="5624998" cy="4031671"/>
          </a:xfrm>
        </p:spPr>
        <p:txBody>
          <a:bodyPr>
            <a:noAutofit/>
          </a:bodyPr>
          <a:lstStyle/>
          <a:p>
            <a:r>
              <a:rPr lang="ru-RU" sz="3200" dirty="0" err="1" smtClean="0"/>
              <a:t>Куделя</a:t>
            </a:r>
            <a:r>
              <a:rPr lang="ru-RU" sz="3200" dirty="0" smtClean="0"/>
              <a:t> </a:t>
            </a:r>
          </a:p>
          <a:p>
            <a:r>
              <a:rPr lang="ru-RU" sz="3200" dirty="0" smtClean="0"/>
              <a:t>Екатерина</a:t>
            </a:r>
            <a:r>
              <a:rPr lang="ru-RU" sz="3200" dirty="0"/>
              <a:t> </a:t>
            </a:r>
            <a:r>
              <a:rPr lang="ru-RU" sz="3200" dirty="0" smtClean="0"/>
              <a:t>Юрьевна</a:t>
            </a:r>
          </a:p>
          <a:p>
            <a:r>
              <a:rPr lang="ru-RU" sz="3200" dirty="0" smtClean="0"/>
              <a:t>(5, 9-11 </a:t>
            </a:r>
            <a:r>
              <a:rPr lang="ru-RU" sz="3200" dirty="0" err="1" smtClean="0"/>
              <a:t>кл</a:t>
            </a:r>
            <a:r>
              <a:rPr lang="ru-RU" sz="3200" dirty="0" smtClean="0"/>
              <a:t>)</a:t>
            </a:r>
          </a:p>
          <a:p>
            <a:endParaRPr lang="ru-RU" sz="3200" dirty="0" smtClean="0"/>
          </a:p>
          <a:p>
            <a:r>
              <a:rPr lang="ru-RU" sz="3200" dirty="0" err="1" smtClean="0"/>
              <a:t>Сорочинская</a:t>
            </a:r>
            <a:r>
              <a:rPr lang="ru-RU" sz="3200" dirty="0" smtClean="0"/>
              <a:t> </a:t>
            </a:r>
          </a:p>
          <a:p>
            <a:r>
              <a:rPr lang="ru-RU" sz="3200" dirty="0" smtClean="0"/>
              <a:t>Ольга Александровна </a:t>
            </a:r>
          </a:p>
          <a:p>
            <a:r>
              <a:rPr lang="ru-RU" sz="3200" smtClean="0"/>
              <a:t>(6-8 </a:t>
            </a:r>
            <a:r>
              <a:rPr lang="ru-RU" sz="3200" dirty="0" err="1" smtClean="0"/>
              <a:t>кл</a:t>
            </a:r>
            <a:r>
              <a:rPr lang="ru-RU" sz="3200" dirty="0" smtClean="0"/>
              <a:t>)</a:t>
            </a:r>
          </a:p>
        </p:txBody>
      </p:sp>
      <p:sp>
        <p:nvSpPr>
          <p:cNvPr id="6" name="TextBox 5"/>
          <p:cNvSpPr txBox="1"/>
          <p:nvPr/>
        </p:nvSpPr>
        <p:spPr>
          <a:xfrm>
            <a:off x="793612" y="5386646"/>
            <a:ext cx="10718768" cy="1200329"/>
          </a:xfrm>
          <a:prstGeom prst="rect">
            <a:avLst/>
          </a:prstGeom>
          <a:noFill/>
        </p:spPr>
        <p:txBody>
          <a:bodyPr wrap="none" rtlCol="0">
            <a:spAutoFit/>
          </a:bodyPr>
          <a:lstStyle/>
          <a:p>
            <a:r>
              <a:rPr lang="ru-RU" sz="7200" b="1" dirty="0" smtClean="0">
                <a:solidFill>
                  <a:schemeClr val="bg1"/>
                </a:solidFill>
                <a:effectLst>
                  <a:outerShdw blurRad="38100" dist="38100" dir="2700000" algn="tl">
                    <a:srgbClr val="000000">
                      <a:alpha val="43137"/>
                    </a:srgbClr>
                  </a:outerShdw>
                </a:effectLst>
              </a:rPr>
              <a:t>Мы находимся в </a:t>
            </a:r>
            <a:r>
              <a:rPr lang="ru-RU" sz="7200" b="1" dirty="0" err="1" smtClean="0">
                <a:solidFill>
                  <a:schemeClr val="bg1"/>
                </a:solidFill>
                <a:effectLst>
                  <a:outerShdw blurRad="38100" dist="38100" dir="2700000" algn="tl">
                    <a:srgbClr val="000000">
                      <a:alpha val="43137"/>
                    </a:srgbClr>
                  </a:outerShdw>
                </a:effectLst>
              </a:rPr>
              <a:t>каб</a:t>
            </a:r>
            <a:r>
              <a:rPr lang="ru-RU" sz="7200" b="1" dirty="0" smtClean="0">
                <a:solidFill>
                  <a:schemeClr val="bg1"/>
                </a:solidFill>
                <a:effectLst>
                  <a:outerShdw blurRad="38100" dist="38100" dir="2700000" algn="tl">
                    <a:srgbClr val="000000">
                      <a:alpha val="43137"/>
                    </a:srgbClr>
                  </a:outerShdw>
                </a:effectLst>
              </a:rPr>
              <a:t> 223Д</a:t>
            </a:r>
            <a:endParaRPr lang="ru-RU" sz="7200" b="1" dirty="0">
              <a:solidFill>
                <a:schemeClr val="bg1"/>
              </a:solidFill>
              <a:effectLst>
                <a:outerShdw blurRad="38100" dist="38100" dir="2700000" algn="tl">
                  <a:srgbClr val="000000">
                    <a:alpha val="43137"/>
                  </a:srgbClr>
                </a:outerShdw>
              </a:effectLst>
            </a:endParaRPr>
          </a:p>
        </p:txBody>
      </p:sp>
      <p:sp>
        <p:nvSpPr>
          <p:cNvPr id="2" name="TextBox 1"/>
          <p:cNvSpPr txBox="1"/>
          <p:nvPr/>
        </p:nvSpPr>
        <p:spPr>
          <a:xfrm>
            <a:off x="599852" y="59464"/>
            <a:ext cx="11592148" cy="584775"/>
          </a:xfrm>
          <a:prstGeom prst="rect">
            <a:avLst/>
          </a:prstGeom>
          <a:noFill/>
        </p:spPr>
        <p:txBody>
          <a:bodyPr wrap="none" rtlCol="0">
            <a:spAutoFit/>
          </a:bodyPr>
          <a:lstStyle/>
          <a:p>
            <a:r>
              <a:rPr lang="ru-RU" sz="3200" b="1" dirty="0">
                <a:solidFill>
                  <a:schemeClr val="bg1"/>
                </a:solidFill>
                <a:effectLst>
                  <a:outerShdw blurRad="38100" dist="38100" dir="2700000" algn="tl">
                    <a:srgbClr val="000000">
                      <a:alpha val="43137"/>
                    </a:srgbClr>
                  </a:outerShdw>
                </a:effectLst>
              </a:rPr>
              <a:t>Помните, что вы всегда можете обратиться за помощью к нам </a:t>
            </a:r>
          </a:p>
        </p:txBody>
      </p:sp>
    </p:spTree>
    <p:extLst>
      <p:ext uri="{BB962C8B-B14F-4D97-AF65-F5344CB8AC3E}">
        <p14:creationId xmlns:p14="http://schemas.microsoft.com/office/powerpoint/2010/main" val="1872377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0000">
        <p15:prstTrans prst="drape"/>
      </p:transition>
    </mc:Choice>
    <mc:Fallback xmlns="">
      <p:transition spd="slow" advTm="60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78179" y="-40270"/>
            <a:ext cx="10318418" cy="2916660"/>
          </a:xfrm>
        </p:spPr>
        <p:txBody>
          <a:bodyPr/>
          <a:lstStyle/>
          <a:p>
            <a:r>
              <a:rPr lang="ru-RU" sz="8000" dirty="0"/>
              <a:t>Полезные ссылки</a:t>
            </a:r>
            <a:r>
              <a:rPr lang="ru-RU" dirty="0"/>
              <a:t/>
            </a:r>
            <a:br>
              <a:rPr lang="ru-RU" dirty="0"/>
            </a:b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511570419"/>
              </p:ext>
            </p:extLst>
          </p:nvPr>
        </p:nvGraphicFramePr>
        <p:xfrm>
          <a:off x="374073" y="1248029"/>
          <a:ext cx="11679382" cy="5564245"/>
        </p:xfrm>
        <a:graphic>
          <a:graphicData uri="http://schemas.openxmlformats.org/drawingml/2006/table">
            <a:tbl>
              <a:tblPr firstRow="1" bandRow="1">
                <a:tableStyleId>{C4B1156A-380E-4F78-BDF5-A606A8083BF9}</a:tableStyleId>
              </a:tblPr>
              <a:tblGrid>
                <a:gridCol w="4341648">
                  <a:extLst>
                    <a:ext uri="{9D8B030D-6E8A-4147-A177-3AD203B41FA5}">
                      <a16:colId xmlns:a16="http://schemas.microsoft.com/office/drawing/2014/main" val="3316830527"/>
                    </a:ext>
                  </a:extLst>
                </a:gridCol>
                <a:gridCol w="7337734">
                  <a:extLst>
                    <a:ext uri="{9D8B030D-6E8A-4147-A177-3AD203B41FA5}">
                      <a16:colId xmlns:a16="http://schemas.microsoft.com/office/drawing/2014/main" val="2971885888"/>
                    </a:ext>
                  </a:extLst>
                </a:gridCol>
              </a:tblGrid>
              <a:tr h="358567">
                <a:tc>
                  <a:txBody>
                    <a:bodyPr/>
                    <a:lstStyle/>
                    <a:p>
                      <a:r>
                        <a:rPr lang="ru-RU" dirty="0" smtClean="0"/>
                        <a:t>Контактный</a:t>
                      </a:r>
                      <a:r>
                        <a:rPr lang="ru-RU" baseline="0" dirty="0" smtClean="0"/>
                        <a:t> телефон</a:t>
                      </a:r>
                      <a:endParaRPr lang="ru-RU" dirty="0"/>
                    </a:p>
                  </a:txBody>
                  <a:tcPr/>
                </a:tc>
                <a:tc>
                  <a:txBody>
                    <a:bodyPr/>
                    <a:lstStyle/>
                    <a:p>
                      <a:r>
                        <a:rPr lang="ru-RU" dirty="0" smtClean="0"/>
                        <a:t>Организация</a:t>
                      </a:r>
                      <a:endParaRPr lang="ru-RU" dirty="0"/>
                    </a:p>
                  </a:txBody>
                  <a:tcPr/>
                </a:tc>
                <a:extLst>
                  <a:ext uri="{0D108BD9-81ED-4DB2-BD59-A6C34878D82A}">
                    <a16:rowId xmlns:a16="http://schemas.microsoft.com/office/drawing/2014/main" val="3968342209"/>
                  </a:ext>
                </a:extLst>
              </a:tr>
              <a:tr h="1271016">
                <a:tc>
                  <a:txBody>
                    <a:bodyPr/>
                    <a:lstStyle/>
                    <a:p>
                      <a:pPr algn="l"/>
                      <a:endParaRPr lang="ru-RU" sz="2000" u="none" strike="noStrike" baseline="0" dirty="0" smtClean="0"/>
                    </a:p>
                    <a:p>
                      <a:r>
                        <a:rPr lang="ru-RU" sz="2000" u="none" strike="noStrike" baseline="0" dirty="0" smtClean="0"/>
                        <a:t> </a:t>
                      </a:r>
                      <a:r>
                        <a:rPr lang="ru-RU" sz="1800" u="none" strike="noStrike" baseline="0" dirty="0" smtClean="0"/>
                        <a:t>8-800-2000-122</a:t>
                      </a:r>
                    </a:p>
                    <a:p>
                      <a:r>
                        <a:rPr lang="ru-RU" sz="1800" u="none" strike="noStrike" baseline="0" dirty="0" smtClean="0"/>
                        <a:t>(бесплатно, круглосуточно)	</a:t>
                      </a:r>
                    </a:p>
                    <a:p>
                      <a:endParaRPr lang="ru-RU" dirty="0"/>
                    </a:p>
                  </a:txBody>
                  <a:tcPr/>
                </a:tc>
                <a:tc>
                  <a:txBody>
                    <a:bodyPr/>
                    <a:lstStyle/>
                    <a:p>
                      <a:r>
                        <a:rPr lang="ru-RU" sz="1800" u="none" strike="noStrike" kern="1200" baseline="0" dirty="0" smtClean="0"/>
                        <a:t> Всероссийский Детский телефон доверия: психологическое консультирование, экстренная и кризисная психологическая помощь для детей в трудной жизненной ситуации, подростков и их родителей</a:t>
                      </a:r>
                    </a:p>
                    <a:p>
                      <a:endParaRPr lang="ru-RU" dirty="0"/>
                    </a:p>
                  </a:txBody>
                  <a:tcPr/>
                </a:tc>
                <a:extLst>
                  <a:ext uri="{0D108BD9-81ED-4DB2-BD59-A6C34878D82A}">
                    <a16:rowId xmlns:a16="http://schemas.microsoft.com/office/drawing/2014/main" val="3670732264"/>
                  </a:ext>
                </a:extLst>
              </a:tr>
              <a:tr h="1703191">
                <a:tc>
                  <a:txBody>
                    <a:bodyPr/>
                    <a:lstStyle/>
                    <a:p>
                      <a:pPr algn="l"/>
                      <a:endParaRPr lang="ru-RU" sz="2000" u="none" strike="noStrike" baseline="0" dirty="0" smtClean="0"/>
                    </a:p>
                    <a:p>
                      <a:r>
                        <a:rPr lang="ru-RU" sz="2000" u="none" strike="noStrike" baseline="0" dirty="0" smtClean="0"/>
                        <a:t> </a:t>
                      </a:r>
                      <a:r>
                        <a:rPr lang="ru-RU" sz="1800" u="none" strike="noStrike" baseline="0" dirty="0" smtClean="0"/>
                        <a:t>8–800–200-19-10	</a:t>
                      </a:r>
                    </a:p>
                    <a:p>
                      <a:endParaRPr lang="ru-RU" dirty="0"/>
                    </a:p>
                  </a:txBody>
                  <a:tcPr/>
                </a:tc>
                <a:tc>
                  <a:txBody>
                    <a:bodyPr/>
                    <a:lstStyle/>
                    <a:p>
                      <a:r>
                        <a:rPr lang="ru-RU" sz="1800" u="none" strike="noStrike" kern="1200" baseline="0" dirty="0" smtClean="0"/>
                        <a:t> Телефонная линия «Ребенок в опасности» Следственного комитета РФ: дети, их родители, а также все неравнодушные граждане, обладающие информацией о совершенном или готовящемся преступлении против несовершеннолетнего или малолетнего ребенка, могут </a:t>
                      </a:r>
                      <a:r>
                        <a:rPr lang="ru-RU" sz="1800" b="0" i="0" u="none" strike="noStrike" kern="1200" baseline="0" dirty="0" smtClean="0">
                          <a:solidFill>
                            <a:schemeClr val="dk1"/>
                          </a:solidFill>
                          <a:latin typeface="+mn-lt"/>
                          <a:ea typeface="+mn-ea"/>
                          <a:cs typeface="+mn-cs"/>
                        </a:rPr>
                        <a:t>позвонить по бесплатному круглосуточному номеру телефона.</a:t>
                      </a:r>
                      <a:r>
                        <a:rPr lang="ru-RU" sz="1800" u="none" strike="noStrike" kern="1200" baseline="0" dirty="0" smtClean="0"/>
                        <a:t>	</a:t>
                      </a:r>
                      <a:endParaRPr lang="ru-RU" dirty="0"/>
                    </a:p>
                  </a:txBody>
                  <a:tcPr/>
                </a:tc>
                <a:extLst>
                  <a:ext uri="{0D108BD9-81ED-4DB2-BD59-A6C34878D82A}">
                    <a16:rowId xmlns:a16="http://schemas.microsoft.com/office/drawing/2014/main" val="2030702530"/>
                  </a:ext>
                </a:extLst>
              </a:tr>
              <a:tr h="2224278">
                <a:tc>
                  <a:txBody>
                    <a:bodyPr/>
                    <a:lstStyle/>
                    <a:p>
                      <a:pPr algn="l"/>
                      <a:endParaRPr lang="ru-RU" sz="2000" u="none" strike="noStrike" baseline="0" dirty="0" smtClean="0"/>
                    </a:p>
                    <a:p>
                      <a:r>
                        <a:rPr lang="ru-RU" sz="2000" u="none" strike="noStrike" baseline="0" dirty="0" smtClean="0"/>
                        <a:t> </a:t>
                      </a:r>
                      <a:r>
                        <a:rPr lang="ru-RU" sz="1800" u="none" strike="noStrike" baseline="0" dirty="0" smtClean="0"/>
                        <a:t>8-800-600-31-14</a:t>
                      </a:r>
                    </a:p>
                    <a:p>
                      <a:r>
                        <a:rPr lang="ru-RU" sz="1800" u="none" strike="noStrike" baseline="0" dirty="0" smtClean="0"/>
                        <a:t>(бесплатно, круглосуточно)	</a:t>
                      </a:r>
                      <a:endParaRPr lang="ru-RU" sz="1800" b="0" i="0" u="none" strike="noStrike" baseline="0" dirty="0" smtClean="0">
                        <a:solidFill>
                          <a:srgbClr val="000000"/>
                        </a:solidFill>
                        <a:latin typeface="Montserrat"/>
                      </a:endParaRPr>
                    </a:p>
                  </a:txBody>
                  <a:tcPr/>
                </a:tc>
                <a:tc>
                  <a:txBody>
                    <a:bodyPr/>
                    <a:lstStyle/>
                    <a:p>
                      <a:r>
                        <a:rPr lang="ru-RU" sz="1800" u="none" strike="noStrike" kern="1200" baseline="0" dirty="0" smtClean="0"/>
                        <a:t> Горячая кризисная линия для оказания психологической помощи несовершеннолетним и их родителям (законным представителям) на базе Федерального координационного центра по обеспечению психологической службы в системе образования ФГБОУ ВО МГППУ. </a:t>
                      </a:r>
                    </a:p>
                    <a:p>
                      <a:r>
                        <a:rPr lang="ru-RU" sz="1800" u="none" strike="noStrike" kern="1200" baseline="0" dirty="0" smtClean="0"/>
                        <a:t>Целью работы круглосуточной линии является работа с кризисным состоянием детей, родителей и других обратившихся с кризисной проблематикой обращений.</a:t>
                      </a:r>
                      <a:endParaRPr lang="ru-RU" dirty="0"/>
                    </a:p>
                  </a:txBody>
                  <a:tcPr/>
                </a:tc>
                <a:extLst>
                  <a:ext uri="{0D108BD9-81ED-4DB2-BD59-A6C34878D82A}">
                    <a16:rowId xmlns:a16="http://schemas.microsoft.com/office/drawing/2014/main" val="3870004873"/>
                  </a:ext>
                </a:extLst>
              </a:tr>
            </a:tbl>
          </a:graphicData>
        </a:graphic>
      </p:graphicFrame>
    </p:spTree>
    <p:extLst>
      <p:ext uri="{BB962C8B-B14F-4D97-AF65-F5344CB8AC3E}">
        <p14:creationId xmlns:p14="http://schemas.microsoft.com/office/powerpoint/2010/main" val="270485456"/>
      </p:ext>
    </p:extLst>
  </p:cSld>
  <p:clrMapOvr>
    <a:masterClrMapping/>
  </p:clrMapOvr>
  <mc:AlternateContent xmlns:mc="http://schemas.openxmlformats.org/markup-compatibility/2006" xmlns:p14="http://schemas.microsoft.com/office/powerpoint/2010/main">
    <mc:Choice Requires="p14">
      <p:transition spd="slow" p14:dur="1500" advTm="60000">
        <p14:window dir="vert"/>
      </p:transition>
    </mc:Choice>
    <mc:Fallback xmlns="">
      <p:transition spd="slow" advTm="60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7235" y="166254"/>
            <a:ext cx="10178322" cy="1039091"/>
          </a:xfrm>
        </p:spPr>
        <p:txBody>
          <a:bodyPr/>
          <a:lstStyle/>
          <a:p>
            <a:r>
              <a:rPr lang="ru-RU" dirty="0" smtClean="0"/>
              <a:t>От Психологов</a:t>
            </a:r>
            <a:endParaRPr lang="ru-RU" dirty="0"/>
          </a:p>
        </p:txBody>
      </p:sp>
      <p:sp>
        <p:nvSpPr>
          <p:cNvPr id="3" name="Объект 2"/>
          <p:cNvSpPr>
            <a:spLocks noGrp="1"/>
          </p:cNvSpPr>
          <p:nvPr>
            <p:ph idx="1"/>
          </p:nvPr>
        </p:nvSpPr>
        <p:spPr>
          <a:xfrm>
            <a:off x="673331" y="1612669"/>
            <a:ext cx="11213869" cy="4355869"/>
          </a:xfrm>
        </p:spPr>
        <p:txBody>
          <a:bodyPr>
            <a:noAutofit/>
          </a:bodyPr>
          <a:lstStyle/>
          <a:p>
            <a:pPr marL="0" indent="0" algn="ctr">
              <a:buNone/>
            </a:pPr>
            <a:r>
              <a:rPr lang="ru-RU" sz="3600" dirty="0" smtClean="0">
                <a:latin typeface="Times New Roman" panose="02020603050405020304" pitchFamily="18" charset="0"/>
                <a:cs typeface="Times New Roman" panose="02020603050405020304" pitchFamily="18" charset="0"/>
              </a:rPr>
              <a:t>Большое спасибо каждому, кто оставил свои </a:t>
            </a:r>
            <a:r>
              <a:rPr lang="ru-RU" sz="3600" dirty="0" smtClean="0">
                <a:latin typeface="Times New Roman" panose="02020603050405020304" pitchFamily="18" charset="0"/>
                <a:cs typeface="Times New Roman" panose="02020603050405020304" pitchFamily="18" charset="0"/>
              </a:rPr>
              <a:t>мысли, вопросы </a:t>
            </a:r>
            <a:r>
              <a:rPr lang="ru-RU" sz="3600" dirty="0" smtClean="0">
                <a:latin typeface="Times New Roman" panose="02020603050405020304" pitchFamily="18" charset="0"/>
                <a:cs typeface="Times New Roman" panose="02020603050405020304" pitchFamily="18" charset="0"/>
              </a:rPr>
              <a:t>в </a:t>
            </a:r>
          </a:p>
          <a:p>
            <a:pPr marL="0" indent="0" algn="ctr">
              <a:buNone/>
            </a:pPr>
            <a:r>
              <a:rPr lang="ru-RU" sz="3600" dirty="0" smtClean="0">
                <a:latin typeface="Times New Roman" panose="02020603050405020304" pitchFamily="18" charset="0"/>
                <a:cs typeface="Times New Roman" panose="02020603050405020304" pitchFamily="18" charset="0"/>
              </a:rPr>
              <a:t>«Ящике важных вопросов».</a:t>
            </a:r>
          </a:p>
          <a:p>
            <a:pPr marL="0" indent="0" algn="ctr">
              <a:buNone/>
            </a:pPr>
            <a:r>
              <a:rPr lang="ru-RU" sz="3600" dirty="0" smtClean="0">
                <a:latin typeface="Times New Roman" panose="02020603050405020304" pitchFamily="18" charset="0"/>
                <a:cs typeface="Times New Roman" panose="02020603050405020304" pitchFamily="18" charset="0"/>
              </a:rPr>
              <a:t>Нам очень приятно, что вы поделились с нами </a:t>
            </a:r>
            <a:r>
              <a:rPr lang="ru-RU" sz="3600" dirty="0">
                <a:latin typeface="Times New Roman" panose="02020603050405020304" pitchFamily="18" charset="0"/>
                <a:cs typeface="Times New Roman" panose="02020603050405020304" pitchFamily="18" charset="0"/>
              </a:rPr>
              <a:t>своими </a:t>
            </a:r>
            <a:r>
              <a:rPr lang="ru-RU" sz="3600" dirty="0" smtClean="0">
                <a:latin typeface="Times New Roman" panose="02020603050405020304" pitchFamily="18" charset="0"/>
                <a:cs typeface="Times New Roman" panose="02020603050405020304" pitchFamily="18" charset="0"/>
              </a:rPr>
              <a:t>переживаниями</a:t>
            </a:r>
            <a:r>
              <a:rPr lang="en-US" sz="3600" dirty="0" smtClean="0">
                <a:latin typeface="Times New Roman" panose="02020603050405020304" pitchFamily="18" charset="0"/>
                <a:cs typeface="Times New Roman" panose="02020603050405020304" pitchFamily="18" charset="0"/>
              </a:rPr>
              <a:t>  </a:t>
            </a:r>
            <a:r>
              <a:rPr lang="ru-RU" sz="3600" dirty="0" smtClean="0">
                <a:latin typeface="Times New Roman" panose="02020603050405020304" pitchFamily="18" charset="0"/>
                <a:cs typeface="Times New Roman" panose="02020603050405020304" pitchFamily="18" charset="0"/>
              </a:rPr>
              <a:t>и</a:t>
            </a:r>
            <a:r>
              <a:rPr lang="en-US" sz="3600" dirty="0" smtClean="0">
                <a:latin typeface="Times New Roman" panose="02020603050405020304" pitchFamily="18" charset="0"/>
                <a:cs typeface="Times New Roman" panose="02020603050405020304" pitchFamily="18" charset="0"/>
              </a:rPr>
              <a:t> </a:t>
            </a:r>
            <a:r>
              <a:rPr lang="ru-RU" sz="3600" dirty="0" smtClean="0">
                <a:latin typeface="Times New Roman" panose="02020603050405020304" pitchFamily="18" charset="0"/>
                <a:cs typeface="Times New Roman" panose="02020603050405020304" pitchFamily="18" charset="0"/>
              </a:rPr>
              <a:t>предложениями</a:t>
            </a:r>
            <a:r>
              <a:rPr lang="en-US" sz="3600" dirty="0">
                <a:latin typeface="Times New Roman" panose="02020603050405020304" pitchFamily="18" charset="0"/>
                <a:cs typeface="Times New Roman" panose="02020603050405020304" pitchFamily="18" charset="0"/>
              </a:rPr>
              <a:t>.</a:t>
            </a:r>
            <a:endParaRPr lang="ru-RU" sz="3600" dirty="0" smtClean="0">
              <a:latin typeface="Times New Roman" panose="02020603050405020304" pitchFamily="18" charset="0"/>
              <a:cs typeface="Times New Roman" panose="02020603050405020304" pitchFamily="18" charset="0"/>
            </a:endParaRPr>
          </a:p>
          <a:p>
            <a:pPr marL="0" indent="0" algn="ctr">
              <a:buNone/>
            </a:pPr>
            <a:r>
              <a:rPr lang="ru-RU" sz="3600" dirty="0" smtClean="0">
                <a:latin typeface="Times New Roman" panose="02020603050405020304" pitchFamily="18" charset="0"/>
                <a:cs typeface="Times New Roman" panose="02020603050405020304" pitchFamily="18" charset="0"/>
              </a:rPr>
              <a:t>Это ценно для нас!</a:t>
            </a:r>
          </a:p>
        </p:txBody>
      </p:sp>
    </p:spTree>
    <p:extLst>
      <p:ext uri="{BB962C8B-B14F-4D97-AF65-F5344CB8AC3E}">
        <p14:creationId xmlns:p14="http://schemas.microsoft.com/office/powerpoint/2010/main" val="4018969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0000">
        <p15:prstTrans prst="wind"/>
      </p:transition>
    </mc:Choice>
    <mc:Fallback xmlns="">
      <p:transition spd="slow" advTm="60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0902" y="465513"/>
            <a:ext cx="10931236" cy="6292734"/>
          </a:xfrm>
        </p:spPr>
        <p:txBody>
          <a:bodyPr>
            <a:normAutofit fontScale="92500"/>
          </a:bodyPr>
          <a:lstStyle/>
          <a:p>
            <a:pPr marL="0" indent="0" algn="just">
              <a:buNone/>
            </a:pPr>
            <a:r>
              <a:rPr lang="ru-RU" sz="3000" dirty="0">
                <a:latin typeface="Times New Roman" panose="02020603050405020304" pitchFamily="18" charset="0"/>
                <a:cs typeface="Times New Roman" panose="02020603050405020304" pitchFamily="18" charset="0"/>
              </a:rPr>
              <a:t>К сожалению, мы не можем отвечать за вопросы, которые касаются питания, расписания, установки камер, </a:t>
            </a:r>
            <a:r>
              <a:rPr lang="ru-RU" sz="3000" dirty="0" smtClean="0">
                <a:latin typeface="Times New Roman" panose="02020603050405020304" pitchFamily="18" charset="0"/>
                <a:cs typeface="Times New Roman" panose="02020603050405020304" pitchFamily="18" charset="0"/>
              </a:rPr>
              <a:t>перевода </a:t>
            </a:r>
            <a:r>
              <a:rPr lang="ru-RU" sz="3000" dirty="0">
                <a:latin typeface="Times New Roman" panose="02020603050405020304" pitchFamily="18" charset="0"/>
                <a:cs typeface="Times New Roman" panose="02020603050405020304" pitchFamily="18" charset="0"/>
              </a:rPr>
              <a:t>из школы или класса. </a:t>
            </a:r>
            <a:r>
              <a:rPr lang="ru-RU" sz="3000" dirty="0" smtClean="0">
                <a:latin typeface="Times New Roman" panose="02020603050405020304" pitchFamily="18" charset="0"/>
                <a:cs typeface="Times New Roman" panose="02020603050405020304" pitchFamily="18" charset="0"/>
              </a:rPr>
              <a:t>Эти вопросы стоит решить с классным руководителем или администрацией.</a:t>
            </a:r>
            <a:endParaRPr lang="ru-RU" sz="3000" dirty="0">
              <a:latin typeface="Times New Roman" panose="02020603050405020304" pitchFamily="18" charset="0"/>
              <a:cs typeface="Times New Roman" panose="02020603050405020304" pitchFamily="18" charset="0"/>
            </a:endParaRPr>
          </a:p>
          <a:p>
            <a:pPr marL="0" indent="0" algn="just">
              <a:buNone/>
            </a:pPr>
            <a:r>
              <a:rPr lang="ru-RU" sz="3000" dirty="0">
                <a:latin typeface="Times New Roman" panose="02020603050405020304" pitchFamily="18" charset="0"/>
                <a:cs typeface="Times New Roman" panose="02020603050405020304" pitchFamily="18" charset="0"/>
              </a:rPr>
              <a:t>Мы отвечаем на вопросы только в нашей </a:t>
            </a:r>
            <a:r>
              <a:rPr lang="ru-RU" sz="3000" dirty="0" smtClean="0">
                <a:latin typeface="Times New Roman" panose="02020603050405020304" pitchFamily="18" charset="0"/>
                <a:cs typeface="Times New Roman" panose="02020603050405020304" pitchFamily="18" charset="0"/>
              </a:rPr>
              <a:t>компетенции:</a:t>
            </a:r>
          </a:p>
          <a:p>
            <a:pPr algn="just">
              <a:buFont typeface="Wingdings" panose="05000000000000000000" pitchFamily="2" charset="2"/>
              <a:buChar char="ü"/>
            </a:pPr>
            <a:r>
              <a:rPr lang="ru-RU" sz="3500" dirty="0">
                <a:latin typeface="Times New Roman" panose="02020603050405020304" pitchFamily="18" charset="0"/>
                <a:cs typeface="Times New Roman" panose="02020603050405020304" pitchFamily="18" charset="0"/>
              </a:rPr>
              <a:t>В</a:t>
            </a:r>
            <a:r>
              <a:rPr lang="ru-RU" sz="3500" dirty="0" smtClean="0">
                <a:latin typeface="Times New Roman" panose="02020603050405020304" pitchFamily="18" charset="0"/>
                <a:cs typeface="Times New Roman" panose="02020603050405020304" pitchFamily="18" charset="0"/>
              </a:rPr>
              <a:t>аше состояние; </a:t>
            </a:r>
          </a:p>
          <a:p>
            <a:pPr algn="just">
              <a:buFont typeface="Wingdings" panose="05000000000000000000" pitchFamily="2" charset="2"/>
              <a:buChar char="ü"/>
            </a:pPr>
            <a:r>
              <a:rPr lang="ru-RU" sz="3500" dirty="0" smtClean="0">
                <a:latin typeface="Times New Roman" panose="02020603050405020304" pitchFamily="18" charset="0"/>
                <a:cs typeface="Times New Roman" panose="02020603050405020304" pitchFamily="18" charset="0"/>
              </a:rPr>
              <a:t>Ваши чувства; </a:t>
            </a:r>
          </a:p>
          <a:p>
            <a:pPr algn="just">
              <a:buFont typeface="Wingdings" panose="05000000000000000000" pitchFamily="2" charset="2"/>
              <a:buChar char="ü"/>
            </a:pPr>
            <a:r>
              <a:rPr lang="ru-RU" sz="3500" dirty="0" smtClean="0">
                <a:latin typeface="Times New Roman" panose="02020603050405020304" pitchFamily="18" charset="0"/>
                <a:cs typeface="Times New Roman" panose="02020603050405020304" pitchFamily="18" charset="0"/>
              </a:rPr>
              <a:t>Ваши отношения со сверстниками, родителями</a:t>
            </a:r>
            <a:r>
              <a:rPr lang="ru-RU" sz="3500" dirty="0">
                <a:latin typeface="Times New Roman" panose="02020603050405020304" pitchFamily="18" charset="0"/>
                <a:cs typeface="Times New Roman" panose="02020603050405020304" pitchFamily="18" charset="0"/>
              </a:rPr>
              <a:t>, учителями. </a:t>
            </a:r>
            <a:endParaRPr lang="ru-RU" sz="3500" dirty="0" smtClean="0">
              <a:latin typeface="Times New Roman" panose="02020603050405020304" pitchFamily="18" charset="0"/>
              <a:cs typeface="Times New Roman" panose="02020603050405020304" pitchFamily="18" charset="0"/>
            </a:endParaRPr>
          </a:p>
          <a:p>
            <a:pPr marL="0" indent="0" algn="just">
              <a:buNone/>
            </a:pPr>
            <a:r>
              <a:rPr lang="ru-RU" sz="3000" dirty="0">
                <a:latin typeface="Times New Roman" panose="02020603050405020304" pitchFamily="18" charset="0"/>
                <a:cs typeface="Times New Roman" panose="02020603050405020304" pitchFamily="18" charset="0"/>
              </a:rPr>
              <a:t>Мы постарались ответить на беспокоящие вас вопросы и верим, что это поможет вам разобраться в своих </a:t>
            </a:r>
            <a:r>
              <a:rPr lang="ru-RU" sz="3000" dirty="0" smtClean="0">
                <a:latin typeface="Times New Roman" panose="02020603050405020304" pitchFamily="18" charset="0"/>
                <a:cs typeface="Times New Roman" panose="02020603050405020304" pitchFamily="18" charset="0"/>
              </a:rPr>
              <a:t>чувствах, решить проблему или посмотреть на нее с другой стороны.</a:t>
            </a:r>
            <a:endParaRPr lang="ru-RU" sz="3000" dirty="0">
              <a:latin typeface="Times New Roman" panose="02020603050405020304" pitchFamily="18" charset="0"/>
              <a:cs typeface="Times New Roman" panose="02020603050405020304" pitchFamily="18" charset="0"/>
            </a:endParaRPr>
          </a:p>
          <a:p>
            <a:pPr marL="0" indent="0" algn="just">
              <a:buNone/>
            </a:pPr>
            <a:endParaRPr lang="ru-RU" dirty="0" smtClean="0"/>
          </a:p>
          <a:p>
            <a:pPr marL="0" indent="0">
              <a:buNone/>
            </a:pPr>
            <a:endParaRPr lang="ru-RU" dirty="0"/>
          </a:p>
        </p:txBody>
      </p:sp>
    </p:spTree>
    <p:extLst>
      <p:ext uri="{BB962C8B-B14F-4D97-AF65-F5344CB8AC3E}">
        <p14:creationId xmlns:p14="http://schemas.microsoft.com/office/powerpoint/2010/main" val="1380725433"/>
      </p:ext>
    </p:extLst>
  </p:cSld>
  <p:clrMapOvr>
    <a:masterClrMapping/>
  </p:clrMapOvr>
  <p:transition spd="slow" advTm="60000">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9339" y="0"/>
            <a:ext cx="10199716" cy="6774873"/>
          </a:xfrm>
        </p:spPr>
        <p:txBody>
          <a:bodyPr>
            <a:normAutofit fontScale="85000" lnSpcReduction="10000"/>
          </a:bodyPr>
          <a:lstStyle/>
          <a:p>
            <a:pPr algn="ctr"/>
            <a:r>
              <a:rPr lang="ru-RU" sz="4300" b="1" dirty="0" smtClean="0"/>
              <a:t>Как </a:t>
            </a:r>
            <a:r>
              <a:rPr lang="ru-RU" sz="4300" b="1" dirty="0"/>
              <a:t>начать любить себя? </a:t>
            </a:r>
            <a:endParaRPr lang="en-US" sz="4300" b="1" dirty="0" smtClean="0"/>
          </a:p>
          <a:p>
            <a:pPr marL="0" indent="0" algn="just">
              <a:buNone/>
            </a:pPr>
            <a:r>
              <a:rPr lang="ru-RU" sz="2800" dirty="0" smtClean="0"/>
              <a:t>Нужно повышать </a:t>
            </a:r>
            <a:r>
              <a:rPr lang="ru-RU" sz="2800" dirty="0"/>
              <a:t>собственную самооценку. </a:t>
            </a:r>
            <a:r>
              <a:rPr lang="ru-RU" sz="2800" dirty="0" smtClean="0"/>
              <a:t>Попробуй </a:t>
            </a:r>
            <a:r>
              <a:rPr lang="ru-RU" sz="2800" dirty="0"/>
              <a:t>простое </a:t>
            </a:r>
            <a:r>
              <a:rPr lang="ru-RU" sz="2800" dirty="0" smtClean="0"/>
              <a:t>упражнение: Каждый </a:t>
            </a:r>
            <a:r>
              <a:rPr lang="ru-RU" sz="2800" dirty="0"/>
              <a:t>раз, когда находитесь у зеркала говорите себе </a:t>
            </a:r>
            <a:r>
              <a:rPr lang="ru-RU" sz="2800" dirty="0" smtClean="0"/>
              <a:t>«Я самый лучший», «Я красивый», «У меня все получится» (на </a:t>
            </a:r>
            <a:r>
              <a:rPr lang="ru-RU" sz="2800" dirty="0"/>
              <a:t>протяжении нескольких месяцев). И вы заметите, что начинаете верить в свои </a:t>
            </a:r>
            <a:r>
              <a:rPr lang="ru-RU" sz="2800" dirty="0" smtClean="0"/>
              <a:t>слова, самооценка начнет расти, а вместе с ней и любовь к себе.</a:t>
            </a:r>
          </a:p>
          <a:p>
            <a:pPr marL="0" indent="0" algn="just">
              <a:buNone/>
            </a:pPr>
            <a:endParaRPr lang="ru-RU" sz="2800" dirty="0" smtClean="0"/>
          </a:p>
          <a:p>
            <a:pPr algn="ctr"/>
            <a:r>
              <a:rPr lang="ru-RU" sz="4300" b="1" dirty="0" smtClean="0"/>
              <a:t>Как </a:t>
            </a:r>
            <a:r>
              <a:rPr lang="ru-RU" sz="4300" b="1" dirty="0"/>
              <a:t>научить говорить нет</a:t>
            </a:r>
            <a:r>
              <a:rPr lang="ru-RU" sz="4300" b="1" dirty="0" smtClean="0"/>
              <a:t>?</a:t>
            </a:r>
          </a:p>
          <a:p>
            <a:pPr marL="0" indent="0" algn="just">
              <a:buNone/>
            </a:pPr>
            <a:r>
              <a:rPr lang="ru-RU" sz="4300" b="1" dirty="0" smtClean="0"/>
              <a:t> </a:t>
            </a:r>
            <a:r>
              <a:rPr lang="ru-RU" sz="2800" dirty="0" smtClean="0"/>
              <a:t>Именно </a:t>
            </a:r>
            <a:r>
              <a:rPr lang="ru-RU" sz="2800" dirty="0"/>
              <a:t>благодаря произношению этого </a:t>
            </a:r>
            <a:r>
              <a:rPr lang="ru-RU" sz="2800" dirty="0" smtClean="0"/>
              <a:t>заветного слова - «НЕТ». </a:t>
            </a:r>
            <a:r>
              <a:rPr lang="ru-RU" sz="2800" dirty="0"/>
              <a:t>Постепенно через тревогу и страх надо пробовать преодолевать этот барьер. Попробуй с </a:t>
            </a:r>
            <a:r>
              <a:rPr lang="ru-RU" sz="2800" dirty="0" smtClean="0"/>
              <a:t>упражнение: Воображаемый </a:t>
            </a:r>
            <a:r>
              <a:rPr lang="ru-RU" sz="2800" dirty="0"/>
              <a:t>отказ, прокрути в мыслях все возможные случаи и ситуации в которых ты скажешь </a:t>
            </a:r>
            <a:r>
              <a:rPr lang="ru-RU" sz="2800" dirty="0" smtClean="0"/>
              <a:t>«НЕТ». </a:t>
            </a:r>
          </a:p>
          <a:p>
            <a:pPr marL="0" indent="0" algn="just">
              <a:buNone/>
            </a:pPr>
            <a:r>
              <a:rPr lang="ru-RU" sz="2800" dirty="0" smtClean="0"/>
              <a:t>Чем </a:t>
            </a:r>
            <a:r>
              <a:rPr lang="ru-RU" sz="2800" dirty="0"/>
              <a:t>больше ты разберешь возможных вариантов событий, то поймешь, что ничего ужасного в отказе нет. </a:t>
            </a:r>
            <a:endParaRPr lang="ru-RU" sz="2800" dirty="0" smtClean="0"/>
          </a:p>
          <a:p>
            <a:pPr marL="0" indent="0" algn="just">
              <a:buNone/>
            </a:pPr>
            <a:endParaRPr lang="ru-RU" sz="2800" dirty="0"/>
          </a:p>
        </p:txBody>
      </p:sp>
    </p:spTree>
    <p:extLst>
      <p:ext uri="{BB962C8B-B14F-4D97-AF65-F5344CB8AC3E}">
        <p14:creationId xmlns:p14="http://schemas.microsoft.com/office/powerpoint/2010/main" val="3862278075"/>
      </p:ext>
    </p:extLst>
  </p:cSld>
  <p:clrMapOvr>
    <a:masterClrMapping/>
  </p:clrMapOvr>
  <p:transition spd="med" advTm="60000">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7156" y="133004"/>
            <a:ext cx="10282844" cy="6583679"/>
          </a:xfrm>
        </p:spPr>
        <p:txBody>
          <a:bodyPr/>
          <a:lstStyle/>
          <a:p>
            <a:pPr algn="ctr"/>
            <a:r>
              <a:rPr lang="ru-RU" sz="3600" b="1" dirty="0" smtClean="0"/>
              <a:t>Как </a:t>
            </a:r>
            <a:r>
              <a:rPr lang="ru-RU" sz="3600" b="1" dirty="0"/>
              <a:t>перестать думать, что ты никому не нужен? </a:t>
            </a:r>
            <a:endParaRPr lang="ru-RU" sz="3600" b="1" dirty="0" smtClean="0"/>
          </a:p>
          <a:p>
            <a:pPr marL="0" indent="0">
              <a:buNone/>
            </a:pPr>
            <a:r>
              <a:rPr lang="ru-RU" sz="2400" dirty="0" smtClean="0"/>
              <a:t>Это </a:t>
            </a:r>
            <a:r>
              <a:rPr lang="ru-RU" sz="2400" dirty="0"/>
              <a:t>говорит о низкой </a:t>
            </a:r>
            <a:r>
              <a:rPr lang="ru-RU" sz="2400" dirty="0" smtClean="0"/>
              <a:t>самооценке </a:t>
            </a:r>
            <a:r>
              <a:rPr lang="ru-RU" sz="2400" dirty="0"/>
              <a:t>и неудачном опыте общения с конкретными людьми</a:t>
            </a:r>
            <a:r>
              <a:rPr lang="ru-RU" sz="2400" dirty="0" smtClean="0"/>
              <a:t>.</a:t>
            </a:r>
          </a:p>
          <a:p>
            <a:pPr>
              <a:buFont typeface="Wingdings" panose="05000000000000000000" pitchFamily="2" charset="2"/>
              <a:buChar char="ü"/>
            </a:pPr>
            <a:r>
              <a:rPr lang="ru-RU" sz="2400" dirty="0" smtClean="0"/>
              <a:t> </a:t>
            </a:r>
            <a:r>
              <a:rPr lang="ru-RU" sz="2400" dirty="0"/>
              <a:t>Попробуй написать первым другу или подруге и рассказать о своих переживаниях. </a:t>
            </a:r>
            <a:endParaRPr lang="ru-RU" sz="2400" dirty="0" smtClean="0"/>
          </a:p>
          <a:p>
            <a:pPr>
              <a:buFont typeface="Wingdings" panose="05000000000000000000" pitchFamily="2" charset="2"/>
              <a:buChar char="ü"/>
            </a:pPr>
            <a:r>
              <a:rPr lang="ru-RU" sz="2400" dirty="0" smtClean="0"/>
              <a:t>Взгляни объективно, </a:t>
            </a:r>
          </a:p>
          <a:p>
            <a:pPr>
              <a:buFont typeface="Wingdings" panose="05000000000000000000" pitchFamily="2" charset="2"/>
              <a:buChar char="ü"/>
            </a:pPr>
            <a:r>
              <a:rPr lang="ru-RU" sz="2400" dirty="0"/>
              <a:t>Д</a:t>
            </a:r>
            <a:r>
              <a:rPr lang="ru-RU" sz="2400" dirty="0" smtClean="0"/>
              <a:t>ля </a:t>
            </a:r>
            <a:r>
              <a:rPr lang="ru-RU" sz="2400" dirty="0"/>
              <a:t>начала спроси себя: </a:t>
            </a:r>
            <a:r>
              <a:rPr lang="ru-RU" sz="2400" dirty="0" smtClean="0"/>
              <a:t>«Неужели </a:t>
            </a:r>
            <a:r>
              <a:rPr lang="ru-RU" sz="2400" dirty="0"/>
              <a:t>никто в моем окружении никогда не демонстрировал заботу по отношению ко мне, не проявлял участие, проявлял интерес, не демонстрировал заботу, не давал поддержку</a:t>
            </a:r>
            <a:r>
              <a:rPr lang="ru-RU" sz="2400" dirty="0" smtClean="0"/>
              <a:t>?»</a:t>
            </a:r>
          </a:p>
          <a:p>
            <a:pPr marL="0" indent="0">
              <a:buNone/>
            </a:pPr>
            <a:r>
              <a:rPr lang="ru-RU" sz="2400" dirty="0" smtClean="0"/>
              <a:t>При </a:t>
            </a:r>
            <a:r>
              <a:rPr lang="ru-RU" sz="2400" dirty="0"/>
              <a:t>тщательном размышлении ты обнаружишь, что все это вовсе не так. И по большей части — это твои собственные установки, которые можно изменить (как привычки).</a:t>
            </a:r>
          </a:p>
        </p:txBody>
      </p:sp>
    </p:spTree>
    <p:extLst>
      <p:ext uri="{BB962C8B-B14F-4D97-AF65-F5344CB8AC3E}">
        <p14:creationId xmlns:p14="http://schemas.microsoft.com/office/powerpoint/2010/main" val="1001267417"/>
      </p:ext>
    </p:extLst>
  </p:cSld>
  <p:clrMapOvr>
    <a:masterClrMapping/>
  </p:clrMapOvr>
  <mc:AlternateContent xmlns:mc="http://schemas.openxmlformats.org/markup-compatibility/2006" xmlns:p14="http://schemas.microsoft.com/office/powerpoint/2010/main">
    <mc:Choice Requires="p14">
      <p:transition spd="slow" p14:dur="1500" advTm="60000">
        <p:split orient="vert"/>
      </p:transition>
    </mc:Choice>
    <mc:Fallback xmlns="">
      <p:transition spd="slow" advTm="60000">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40327" y="199505"/>
            <a:ext cx="7223759" cy="1371600"/>
          </a:xfrm>
        </p:spPr>
        <p:txBody>
          <a:bodyPr>
            <a:noAutofit/>
          </a:bodyPr>
          <a:lstStyle/>
          <a:p>
            <a:r>
              <a:rPr lang="ru-RU" sz="2800" dirty="0">
                <a:effectLst>
                  <a:outerShdw blurRad="38100" dist="38100" dir="2700000" algn="tl">
                    <a:srgbClr val="000000">
                      <a:alpha val="43137"/>
                    </a:srgbClr>
                  </a:outerShdw>
                </a:effectLst>
              </a:rPr>
              <a:t>Что делать, если живешь в сюжетах книги? </a:t>
            </a:r>
          </a:p>
        </p:txBody>
      </p:sp>
      <p:sp>
        <p:nvSpPr>
          <p:cNvPr id="4" name="Текст 3"/>
          <p:cNvSpPr>
            <a:spLocks noGrp="1"/>
          </p:cNvSpPr>
          <p:nvPr>
            <p:ph type="body" sz="half" idx="2"/>
          </p:nvPr>
        </p:nvSpPr>
        <p:spPr>
          <a:xfrm>
            <a:off x="7498080" y="66502"/>
            <a:ext cx="4572000" cy="6508865"/>
          </a:xfrm>
        </p:spPr>
        <p:txBody>
          <a:bodyPr>
            <a:noAutofit/>
          </a:bodyPr>
          <a:lstStyle/>
          <a:p>
            <a:pPr algn="ctr"/>
            <a:r>
              <a:rPr lang="ru-RU" sz="2000" dirty="0" smtClean="0"/>
              <a:t>Это </a:t>
            </a:r>
            <a:r>
              <a:rPr lang="ru-RU" sz="2000" dirty="0"/>
              <a:t>говорит, что жизнь в книгах вам кажется куда более насыщенные и привлекательней, чем реальная. Но это ошибочное мнение, поскольку в книгах герои тоже </a:t>
            </a:r>
            <a:r>
              <a:rPr lang="ru-RU" sz="2000" dirty="0" smtClean="0"/>
              <a:t>проходят </a:t>
            </a:r>
            <a:r>
              <a:rPr lang="ru-RU" sz="2000" dirty="0"/>
              <a:t>разные трудности на пути к успехам, мы их не ощущаем, потому что просто читаем со стороны. Жизнь полна разных приключений и острых </a:t>
            </a:r>
            <a:r>
              <a:rPr lang="ru-RU" sz="2000" dirty="0" smtClean="0"/>
              <a:t>сюжетов.</a:t>
            </a:r>
          </a:p>
          <a:p>
            <a:pPr algn="ctr"/>
            <a:r>
              <a:rPr lang="ru-RU" sz="2000" dirty="0" smtClean="0"/>
              <a:t>Не </a:t>
            </a:r>
            <a:r>
              <a:rPr lang="ru-RU" sz="2000" dirty="0"/>
              <a:t>забывайте, что самые крутые бестселлеры пишутся на основе реальных событий или около измененных мифов и легенд, что тоже являются нашей историей. Надо лишь стать чуточку смелей и попробовать себя в чем-то новом. </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291" y="1961803"/>
            <a:ext cx="6027941" cy="3956858"/>
          </a:xfrm>
          <a:prstGeom prst="rect">
            <a:avLst/>
          </a:prstGeom>
        </p:spPr>
      </p:pic>
    </p:spTree>
    <p:extLst>
      <p:ext uri="{BB962C8B-B14F-4D97-AF65-F5344CB8AC3E}">
        <p14:creationId xmlns:p14="http://schemas.microsoft.com/office/powerpoint/2010/main" val="32495054"/>
      </p:ext>
    </p:extLst>
  </p:cSld>
  <p:clrMapOvr>
    <a:masterClrMapping/>
  </p:clrMapOvr>
  <p:transition spd="slow" advTm="60000">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55BAED"/>
                </a:solidFill>
              </a:rPr>
              <a:t>Почему </a:t>
            </a:r>
            <a:r>
              <a:rPr lang="ru-RU" dirty="0">
                <a:solidFill>
                  <a:srgbClr val="55BAED"/>
                </a:solidFill>
              </a:rPr>
              <a:t>я все время боюсь?</a:t>
            </a:r>
            <a:r>
              <a:rPr lang="ru-RU" dirty="0">
                <a:solidFill>
                  <a:schemeClr val="accent1">
                    <a:lumMod val="75000"/>
                  </a:schemeClr>
                </a:solidFill>
              </a:rPr>
              <a:t/>
            </a:r>
            <a:br>
              <a:rPr lang="ru-RU" dirty="0">
                <a:solidFill>
                  <a:schemeClr val="accent1">
                    <a:lumMod val="75000"/>
                  </a:schemeClr>
                </a:solidFill>
              </a:rPr>
            </a:br>
            <a:endParaRPr lang="ru-RU" dirty="0">
              <a:solidFill>
                <a:schemeClr val="accent1">
                  <a:lumMod val="75000"/>
                </a:schemeClr>
              </a:solidFill>
            </a:endParaRPr>
          </a:p>
        </p:txBody>
      </p:sp>
      <p:sp>
        <p:nvSpPr>
          <p:cNvPr id="9" name="Объект 2"/>
          <p:cNvSpPr txBox="1">
            <a:spLocks/>
          </p:cNvSpPr>
          <p:nvPr/>
        </p:nvSpPr>
        <p:spPr>
          <a:xfrm>
            <a:off x="2144964" y="1874517"/>
            <a:ext cx="6158418" cy="4985124"/>
          </a:xfrm>
          <a:prstGeom prst="rect">
            <a:avLst/>
          </a:prstGeom>
        </p:spPr>
        <p:txBody>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ru-RU" dirty="0"/>
          </a:p>
        </p:txBody>
      </p:sp>
      <p:sp>
        <p:nvSpPr>
          <p:cNvPr id="10" name="Прямоугольник 9"/>
          <p:cNvSpPr/>
          <p:nvPr/>
        </p:nvSpPr>
        <p:spPr>
          <a:xfrm>
            <a:off x="781397" y="1077845"/>
            <a:ext cx="11205556" cy="5191165"/>
          </a:xfrm>
          <a:prstGeom prst="rect">
            <a:avLst/>
          </a:prstGeom>
        </p:spPr>
        <p:txBody>
          <a:bodyPr wrap="square">
            <a:spAutoFit/>
          </a:bodyPr>
          <a:lstStyle/>
          <a:p>
            <a:pPr marL="457200" lvl="0" indent="-457200">
              <a:lnSpc>
                <a:spcPct val="110000"/>
              </a:lnSpc>
              <a:spcBef>
                <a:spcPts val="700"/>
              </a:spcBef>
              <a:buClr>
                <a:srgbClr val="775F55"/>
              </a:buClr>
              <a:buFont typeface="+mj-lt"/>
              <a:buAutoNum type="arabicPeriod"/>
            </a:pPr>
            <a:r>
              <a:rPr lang="ru-RU" sz="2000" dirty="0" smtClean="0">
                <a:solidFill>
                  <a:prstClr val="black">
                    <a:lumMod val="65000"/>
                    <a:lumOff val="35000"/>
                  </a:prstClr>
                </a:solidFill>
              </a:rPr>
              <a:t>Осознайте, </a:t>
            </a:r>
            <a:r>
              <a:rPr lang="ru-RU" sz="2000" dirty="0">
                <a:solidFill>
                  <a:prstClr val="black">
                    <a:lumMod val="65000"/>
                    <a:lumOff val="35000"/>
                  </a:prstClr>
                </a:solidFill>
              </a:rPr>
              <a:t>что вы испытываете именно страх, а не стеснение, стыд или вину. Почувствовать его, где он отзывается у вас в теле (в голове – теряются мысли, в ногах – подкашиваются ноги, в ладонях – потеют, трясутся). </a:t>
            </a:r>
            <a:endParaRPr lang="ru-RU" sz="2000" dirty="0" smtClean="0">
              <a:solidFill>
                <a:prstClr val="black">
                  <a:lumMod val="65000"/>
                  <a:lumOff val="35000"/>
                </a:prstClr>
              </a:solidFill>
            </a:endParaRPr>
          </a:p>
          <a:p>
            <a:pPr marL="457200" lvl="0" indent="-457200">
              <a:lnSpc>
                <a:spcPct val="110000"/>
              </a:lnSpc>
              <a:spcBef>
                <a:spcPts val="700"/>
              </a:spcBef>
              <a:buClr>
                <a:srgbClr val="775F55"/>
              </a:buClr>
              <a:buFont typeface="+mj-lt"/>
              <a:buAutoNum type="arabicPeriod"/>
            </a:pPr>
            <a:r>
              <a:rPr lang="ru-RU" sz="2000" dirty="0" smtClean="0">
                <a:solidFill>
                  <a:prstClr val="black">
                    <a:lumMod val="65000"/>
                    <a:lumOff val="35000"/>
                  </a:prstClr>
                </a:solidFill>
              </a:rPr>
              <a:t>Начините </a:t>
            </a:r>
            <a:r>
              <a:rPr lang="ru-RU" sz="2000" dirty="0">
                <a:solidFill>
                  <a:prstClr val="black">
                    <a:lumMod val="65000"/>
                    <a:lumOff val="35000"/>
                  </a:prstClr>
                </a:solidFill>
              </a:rPr>
              <a:t>дышать. Когда мы напуганы, часто забываем дышать, ограничивая приток кислорода к мозгу и вводим себя в еще более стрессовое состояние. Сосредоточьтесь на дыхании, на вдохе и выдохе, мысленно следите как воздух циркулирует.</a:t>
            </a:r>
          </a:p>
          <a:p>
            <a:pPr marL="457200" lvl="0" indent="-457200">
              <a:lnSpc>
                <a:spcPct val="110000"/>
              </a:lnSpc>
              <a:spcBef>
                <a:spcPts val="700"/>
              </a:spcBef>
              <a:buClr>
                <a:srgbClr val="775F55"/>
              </a:buClr>
              <a:buFont typeface="+mj-lt"/>
              <a:buAutoNum type="arabicPeriod"/>
            </a:pPr>
            <a:r>
              <a:rPr lang="ru-RU" sz="2000" dirty="0">
                <a:solidFill>
                  <a:prstClr val="black">
                    <a:lumMod val="65000"/>
                    <a:lumOff val="35000"/>
                  </a:prstClr>
                </a:solidFill>
              </a:rPr>
              <a:t>Задайте себе вопросы: «Реальна ли угроза, которая так меня пугает?», «Что произойдет, если страх подтвердиться?», «Что мне мешает успокоится?», «Что зависит от меня? Что я могу сделать?»</a:t>
            </a:r>
          </a:p>
          <a:p>
            <a:pPr marL="457200" lvl="0" indent="-457200">
              <a:lnSpc>
                <a:spcPct val="110000"/>
              </a:lnSpc>
              <a:spcBef>
                <a:spcPts val="700"/>
              </a:spcBef>
              <a:buClr>
                <a:srgbClr val="775F55"/>
              </a:buClr>
              <a:buFont typeface="+mj-lt"/>
              <a:buAutoNum type="arabicPeriod"/>
            </a:pPr>
            <a:r>
              <a:rPr lang="ru-RU" sz="2000" dirty="0">
                <a:solidFill>
                  <a:prstClr val="black">
                    <a:lumMod val="65000"/>
                    <a:lumOff val="35000"/>
                  </a:prstClr>
                </a:solidFill>
              </a:rPr>
              <a:t>Запишите все свои страхи на бумаге. Или нарисуйте их в виде существа, животного, объекта. И сделайте из этого листка бумаги смешное, забавное изображение. Можно раскрасить, подрисовать, подписать</a:t>
            </a:r>
          </a:p>
          <a:p>
            <a:pPr marL="457200" lvl="0" indent="-457200">
              <a:lnSpc>
                <a:spcPct val="110000"/>
              </a:lnSpc>
              <a:spcBef>
                <a:spcPts val="700"/>
              </a:spcBef>
              <a:buClr>
                <a:srgbClr val="775F55"/>
              </a:buClr>
              <a:buFont typeface="+mj-lt"/>
              <a:buAutoNum type="arabicPeriod"/>
            </a:pPr>
            <a:r>
              <a:rPr lang="ru-RU" sz="2000" dirty="0">
                <a:solidFill>
                  <a:prstClr val="black">
                    <a:lumMod val="65000"/>
                    <a:lumOff val="35000"/>
                  </a:prstClr>
                </a:solidFill>
              </a:rPr>
              <a:t>Страх – это эмоция будущего, верните себя в настоящее. Что вы делаете, где находитесь, ищите глазами мелочи (какого цвета стены, где стоит цветок и </a:t>
            </a:r>
            <a:r>
              <a:rPr lang="ru-RU" sz="2000" dirty="0" err="1">
                <a:solidFill>
                  <a:prstClr val="black">
                    <a:lumMod val="65000"/>
                    <a:lumOff val="35000"/>
                  </a:prstClr>
                </a:solidFill>
              </a:rPr>
              <a:t>тд</a:t>
            </a:r>
            <a:r>
              <a:rPr lang="ru-RU" sz="2000" dirty="0">
                <a:solidFill>
                  <a:prstClr val="black">
                    <a:lumMod val="65000"/>
                    <a:lumOff val="35000"/>
                  </a:prstClr>
                </a:solidFill>
              </a:rPr>
              <a:t>). </a:t>
            </a:r>
            <a:endParaRPr lang="ru-RU" sz="3200" dirty="0">
              <a:solidFill>
                <a:prstClr val="black">
                  <a:lumMod val="65000"/>
                  <a:lumOff val="35000"/>
                </a:prstClr>
              </a:solidFill>
            </a:endParaRPr>
          </a:p>
        </p:txBody>
      </p:sp>
    </p:spTree>
    <p:extLst>
      <p:ext uri="{BB962C8B-B14F-4D97-AF65-F5344CB8AC3E}">
        <p14:creationId xmlns:p14="http://schemas.microsoft.com/office/powerpoint/2010/main" val="2592221126"/>
      </p:ext>
    </p:extLst>
  </p:cSld>
  <p:clrMapOvr>
    <a:masterClrMapping/>
  </p:clrMapOvr>
  <mc:AlternateContent xmlns:mc="http://schemas.openxmlformats.org/markup-compatibility/2006" xmlns:p14="http://schemas.microsoft.com/office/powerpoint/2010/main">
    <mc:Choice Requires="p14">
      <p:transition spd="slow" p14:dur="1600" advTm="60000">
        <p:blinds dir="vert"/>
      </p:transition>
    </mc:Choice>
    <mc:Fallback xmlns="">
      <p:transition spd="slow" advTm="60000">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89521" y="303597"/>
            <a:ext cx="3940232" cy="1437739"/>
          </a:xfrm>
        </p:spPr>
        <p:txBody>
          <a:bodyPr>
            <a:noAutofit/>
          </a:bodyPr>
          <a:lstStyle/>
          <a:p>
            <a:pPr lvl="0" algn="r"/>
            <a:r>
              <a:rPr lang="ru-RU" sz="8000" dirty="0">
                <a:latin typeface="Calibri" panose="020F0502020204030204" pitchFamily="34" charset="0"/>
                <a:ea typeface="Calibri" panose="020F0502020204030204" pitchFamily="34" charset="0"/>
                <a:cs typeface="Times New Roman" panose="02020603050405020304" pitchFamily="18" charset="0"/>
              </a:rPr>
              <a:t>Кто я? </a:t>
            </a:r>
            <a:r>
              <a:rPr lang="ru-RU" sz="6000" dirty="0">
                <a:latin typeface="Calibri" panose="020F0502020204030204" pitchFamily="34" charset="0"/>
                <a:ea typeface="Calibri" panose="020F0502020204030204" pitchFamily="34" charset="0"/>
                <a:cs typeface="Times New Roman" panose="02020603050405020304" pitchFamily="18" charset="0"/>
              </a:rPr>
              <a:t/>
            </a:r>
            <a:br>
              <a:rPr lang="ru-RU" sz="6000" dirty="0">
                <a:latin typeface="Calibri" panose="020F0502020204030204" pitchFamily="34" charset="0"/>
                <a:ea typeface="Calibri" panose="020F0502020204030204" pitchFamily="34" charset="0"/>
                <a:cs typeface="Times New Roman" panose="02020603050405020304" pitchFamily="18" charset="0"/>
              </a:rPr>
            </a:br>
            <a:endParaRPr lang="ru-RU" sz="3200" dirty="0"/>
          </a:p>
        </p:txBody>
      </p:sp>
      <p:sp>
        <p:nvSpPr>
          <p:cNvPr id="6" name="Объект 5"/>
          <p:cNvSpPr>
            <a:spLocks noGrp="1"/>
          </p:cNvSpPr>
          <p:nvPr>
            <p:ph idx="1"/>
          </p:nvPr>
        </p:nvSpPr>
        <p:spPr>
          <a:xfrm>
            <a:off x="490451" y="182880"/>
            <a:ext cx="7099070" cy="6608618"/>
          </a:xfrm>
        </p:spPr>
        <p:txBody>
          <a:bodyPr>
            <a:normAutofit fontScale="92500" lnSpcReduction="10000"/>
          </a:bodyPr>
          <a:lstStyle/>
          <a:p>
            <a:pPr marL="0" lvl="0" indent="0">
              <a:lnSpc>
                <a:spcPct val="107000"/>
              </a:lnSpc>
              <a:spcAft>
                <a:spcPts val="800"/>
              </a:spcAft>
              <a:buNone/>
            </a:pPr>
            <a:r>
              <a:rPr lang="ru-RU" dirty="0" smtClean="0">
                <a:latin typeface="Calibri" panose="020F0502020204030204" pitchFamily="34" charset="0"/>
                <a:ea typeface="Calibri" panose="020F0502020204030204" pitchFamily="34" charset="0"/>
                <a:cs typeface="Times New Roman" panose="02020603050405020304" pitchFamily="18" charset="0"/>
              </a:rPr>
              <a:t>Этот </a:t>
            </a:r>
            <a:r>
              <a:rPr lang="ru-RU" dirty="0">
                <a:latin typeface="Calibri" panose="020F0502020204030204" pitchFamily="34" charset="0"/>
                <a:ea typeface="Calibri" panose="020F0502020204030204" pitchFamily="34" charset="0"/>
                <a:cs typeface="Times New Roman" panose="02020603050405020304" pitchFamily="18" charset="0"/>
              </a:rPr>
              <a:t>вопрос очень индивидуальный и к нему приходят </a:t>
            </a:r>
            <a:r>
              <a:rPr lang="ru-RU" dirty="0" smtClean="0">
                <a:latin typeface="Calibri" panose="020F0502020204030204" pitchFamily="34" charset="0"/>
                <a:ea typeface="Calibri" panose="020F0502020204030204" pitchFamily="34" charset="0"/>
                <a:cs typeface="Times New Roman" panose="02020603050405020304" pitchFamily="18" charset="0"/>
              </a:rPr>
              <a:t>после </a:t>
            </a:r>
            <a:r>
              <a:rPr lang="ru-RU" dirty="0">
                <a:latin typeface="Calibri" panose="020F0502020204030204" pitchFamily="34" charset="0"/>
                <a:ea typeface="Calibri" panose="020F0502020204030204" pitchFamily="34" charset="0"/>
                <a:cs typeface="Times New Roman" panose="02020603050405020304" pitchFamily="18" charset="0"/>
              </a:rPr>
              <a:t>опыта и жизненных </a:t>
            </a:r>
            <a:r>
              <a:rPr lang="ru-RU" dirty="0" smtClean="0">
                <a:latin typeface="Calibri" panose="020F0502020204030204" pitchFamily="34" charset="0"/>
                <a:ea typeface="Calibri" panose="020F0502020204030204" pitchFamily="34" charset="0"/>
                <a:cs typeface="Times New Roman" panose="02020603050405020304" pitchFamily="18" charset="0"/>
              </a:rPr>
              <a:t>ситуаций, </a:t>
            </a:r>
            <a:r>
              <a:rPr lang="ru-RU" dirty="0">
                <a:latin typeface="Calibri" panose="020F0502020204030204" pitchFamily="34" charset="0"/>
                <a:ea typeface="Calibri" panose="020F0502020204030204" pitchFamily="34" charset="0"/>
                <a:cs typeface="Times New Roman" panose="02020603050405020304" pitchFamily="18" charset="0"/>
              </a:rPr>
              <a:t>в которых вы себя проявляете. </a:t>
            </a:r>
            <a:endParaRPr lang="ru-RU"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ru-RU" dirty="0" smtClean="0">
                <a:latin typeface="Calibri" panose="020F0502020204030204" pitchFamily="34" charset="0"/>
                <a:ea typeface="Calibri" panose="020F0502020204030204" pitchFamily="34" charset="0"/>
                <a:cs typeface="Times New Roman" panose="02020603050405020304" pitchFamily="18" charset="0"/>
              </a:rPr>
              <a:t>Нужно </a:t>
            </a:r>
            <a:r>
              <a:rPr lang="ru-RU" dirty="0">
                <a:latin typeface="Calibri" panose="020F0502020204030204" pitchFamily="34" charset="0"/>
                <a:ea typeface="Calibri" panose="020F0502020204030204" pitchFamily="34" charset="0"/>
                <a:cs typeface="Times New Roman" panose="02020603050405020304" pitchFamily="18" charset="0"/>
              </a:rPr>
              <a:t>научиться </a:t>
            </a:r>
            <a:r>
              <a:rPr lang="ru-RU" dirty="0" smtClean="0">
                <a:latin typeface="Calibri" panose="020F0502020204030204" pitchFamily="34" charset="0"/>
                <a:ea typeface="Calibri" panose="020F0502020204030204" pitchFamily="34" charset="0"/>
                <a:cs typeface="Times New Roman" panose="02020603050405020304" pitchFamily="18" charset="0"/>
              </a:rPr>
              <a:t>анализировать </a:t>
            </a:r>
            <a:r>
              <a:rPr lang="ru-RU" dirty="0">
                <a:latin typeface="Calibri" panose="020F0502020204030204" pitchFamily="34" charset="0"/>
                <a:ea typeface="Calibri" panose="020F0502020204030204" pitchFamily="34" charset="0"/>
                <a:cs typeface="Times New Roman" panose="02020603050405020304" pitchFamily="18" charset="0"/>
              </a:rPr>
              <a:t>свои поступки и понимать свои внутренние желания, уметь их </a:t>
            </a:r>
            <a:r>
              <a:rPr lang="ru-RU" dirty="0" smtClean="0">
                <a:latin typeface="Calibri" panose="020F0502020204030204" pitchFamily="34" charset="0"/>
                <a:ea typeface="Calibri" panose="020F0502020204030204" pitchFamily="34" charset="0"/>
                <a:cs typeface="Times New Roman" panose="02020603050405020304" pitchFamily="18" charset="0"/>
              </a:rPr>
              <a:t>сформулировать, наблюдать за собой.</a:t>
            </a:r>
          </a:p>
          <a:p>
            <a:pPr marL="0" lvl="0" indent="0">
              <a:lnSpc>
                <a:spcPct val="107000"/>
              </a:lnSpc>
              <a:spcAft>
                <a:spcPts val="800"/>
              </a:spcAft>
              <a:buNone/>
            </a:pPr>
            <a:r>
              <a:rPr lang="ru-RU" dirty="0" smtClean="0">
                <a:latin typeface="Calibri" panose="020F0502020204030204" pitchFamily="34" charset="0"/>
                <a:ea typeface="Calibri" panose="020F0502020204030204" pitchFamily="34" charset="0"/>
                <a:cs typeface="Times New Roman" panose="02020603050405020304" pitchFamily="18" charset="0"/>
              </a:rPr>
              <a:t>Когда </a:t>
            </a:r>
            <a:r>
              <a:rPr lang="ru-RU" dirty="0">
                <a:latin typeface="Calibri" panose="020F0502020204030204" pitchFamily="34" charset="0"/>
                <a:ea typeface="Calibri" panose="020F0502020204030204" pitchFamily="34" charset="0"/>
                <a:cs typeface="Times New Roman" panose="02020603050405020304" pitchFamily="18" charset="0"/>
              </a:rPr>
              <a:t>вы сможете понять свои мотивы, желания, </a:t>
            </a:r>
            <a:r>
              <a:rPr lang="ru-RU" dirty="0" smtClean="0">
                <a:latin typeface="Calibri" panose="020F0502020204030204" pitchFamily="34" charset="0"/>
                <a:ea typeface="Calibri" panose="020F0502020204030204" pitchFamily="34" charset="0"/>
                <a:cs typeface="Times New Roman" panose="02020603050405020304" pitchFamily="18" charset="0"/>
              </a:rPr>
              <a:t>ценности и то, чем вы отличаетесь от других, </a:t>
            </a:r>
            <a:r>
              <a:rPr lang="ru-RU" dirty="0">
                <a:latin typeface="Calibri" panose="020F0502020204030204" pitchFamily="34" charset="0"/>
                <a:ea typeface="Calibri" panose="020F0502020204030204" pitchFamily="34" charset="0"/>
                <a:cs typeface="Times New Roman" panose="02020603050405020304" pitchFamily="18" charset="0"/>
              </a:rPr>
              <a:t>вам </a:t>
            </a:r>
            <a:r>
              <a:rPr lang="ru-RU" dirty="0" smtClean="0">
                <a:latin typeface="Calibri" panose="020F0502020204030204" pitchFamily="34" charset="0"/>
                <a:ea typeface="Calibri" panose="020F0502020204030204" pitchFamily="34" charset="0"/>
                <a:cs typeface="Times New Roman" panose="02020603050405020304" pitchFamily="18" charset="0"/>
              </a:rPr>
              <a:t>будет легче ответить на этот вопрос.</a:t>
            </a:r>
          </a:p>
          <a:p>
            <a:pPr marL="0" lvl="0" indent="0">
              <a:lnSpc>
                <a:spcPct val="107000"/>
              </a:lnSpc>
              <a:spcAft>
                <a:spcPts val="800"/>
              </a:spcAft>
              <a:buNone/>
            </a:pPr>
            <a:r>
              <a:rPr lang="ru-RU" dirty="0" smtClean="0">
                <a:latin typeface="Calibri" panose="020F0502020204030204" pitchFamily="34" charset="0"/>
                <a:ea typeface="Calibri" panose="020F0502020204030204" pitchFamily="34" charset="0"/>
                <a:cs typeface="Times New Roman" panose="02020603050405020304" pitchFamily="18" charset="0"/>
              </a:rPr>
              <a:t>Спросите у близких, каким они вас считают. Какие качества похожи на вас?</a:t>
            </a:r>
            <a:endParaRPr lang="ru-RU"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25636" r="21454"/>
          <a:stretch/>
        </p:blipFill>
        <p:spPr>
          <a:xfrm>
            <a:off x="7739148" y="1741336"/>
            <a:ext cx="4031673" cy="3810000"/>
          </a:xfrm>
          <a:prstGeom prst="rect">
            <a:avLst/>
          </a:prstGeom>
        </p:spPr>
      </p:pic>
    </p:spTree>
    <p:extLst>
      <p:ext uri="{BB962C8B-B14F-4D97-AF65-F5344CB8AC3E}">
        <p14:creationId xmlns:p14="http://schemas.microsoft.com/office/powerpoint/2010/main" val="4052290249"/>
      </p:ext>
    </p:extLst>
  </p:cSld>
  <p:clrMapOvr>
    <a:masterClrMapping/>
  </p:clrMapOvr>
  <p:transition spd="slow" advTm="60000">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219498" y="119323"/>
            <a:ext cx="9592887" cy="1102647"/>
          </a:xfrm>
        </p:spPr>
        <p:txBody>
          <a:bodyPr>
            <a:normAutofit/>
          </a:bodyPr>
          <a:lstStyle/>
          <a:p>
            <a:r>
              <a:rPr lang="ru-RU" sz="2800" dirty="0" smtClean="0">
                <a:effectLst>
                  <a:outerShdw blurRad="38100" dist="38100" dir="2700000" algn="tl">
                    <a:srgbClr val="000000">
                      <a:alpha val="43137"/>
                    </a:srgbClr>
                  </a:outerShdw>
                </a:effectLst>
                <a:latin typeface="Arial Black" panose="020B0A04020102020204" pitchFamily="34" charset="0"/>
              </a:rPr>
              <a:t> </a:t>
            </a:r>
            <a:endParaRPr lang="ru-RU" sz="2800" dirty="0">
              <a:effectLst>
                <a:outerShdw blurRad="38100" dist="38100" dir="2700000" algn="tl">
                  <a:srgbClr val="000000">
                    <a:alpha val="43137"/>
                  </a:srgbClr>
                </a:outerShdw>
              </a:effectLst>
              <a:latin typeface="Arial Black" panose="020B0A04020102020204" pitchFamily="34" charset="0"/>
            </a:endParaRPr>
          </a:p>
          <a:p>
            <a:endParaRPr lang="ru-RU" dirty="0"/>
          </a:p>
        </p:txBody>
      </p:sp>
      <p:sp>
        <p:nvSpPr>
          <p:cNvPr id="4" name="Заголовок 3"/>
          <p:cNvSpPr>
            <a:spLocks noGrp="1"/>
          </p:cNvSpPr>
          <p:nvPr>
            <p:ph type="title"/>
          </p:nvPr>
        </p:nvSpPr>
        <p:spPr>
          <a:xfrm>
            <a:off x="2360814" y="119323"/>
            <a:ext cx="9917084" cy="1429789"/>
          </a:xfrm>
        </p:spPr>
        <p:txBody>
          <a:bodyPr>
            <a:normAutofit/>
          </a:bodyPr>
          <a:lstStyle/>
          <a:p>
            <a:r>
              <a:rPr lang="ru-RU" sz="2800" dirty="0">
                <a:effectLst>
                  <a:outerShdw blurRad="38100" dist="38100" dir="2700000" algn="tl">
                    <a:srgbClr val="000000">
                      <a:alpha val="43137"/>
                    </a:srgbClr>
                  </a:outerShdw>
                </a:effectLst>
                <a:latin typeface="Arial Black" panose="020B0A04020102020204" pitchFamily="34" charset="0"/>
              </a:rPr>
              <a:t>Что делать, </a:t>
            </a:r>
            <a:r>
              <a:rPr lang="ru-RU" sz="2800" dirty="0" smtClean="0">
                <a:effectLst>
                  <a:outerShdw blurRad="38100" dist="38100" dir="2700000" algn="tl">
                    <a:srgbClr val="000000">
                      <a:alpha val="43137"/>
                    </a:srgbClr>
                  </a:outerShdw>
                </a:effectLst>
                <a:latin typeface="Arial Black" panose="020B0A04020102020204" pitchFamily="34" charset="0"/>
              </a:rPr>
              <a:t>когда постоянно себя накручиваешь </a:t>
            </a:r>
            <a:r>
              <a:rPr lang="ru-RU" sz="2800" dirty="0">
                <a:effectLst>
                  <a:outerShdw blurRad="38100" dist="38100" dir="2700000" algn="tl">
                    <a:srgbClr val="000000">
                      <a:alpha val="43137"/>
                    </a:srgbClr>
                  </a:outerShdw>
                </a:effectLst>
                <a:latin typeface="Arial Black" panose="020B0A04020102020204" pitchFamily="34" charset="0"/>
              </a:rPr>
              <a:t>по </a:t>
            </a:r>
            <a:r>
              <a:rPr lang="ru-RU" sz="2800" dirty="0" smtClean="0">
                <a:effectLst>
                  <a:outerShdw blurRad="38100" dist="38100" dir="2700000" algn="tl">
                    <a:srgbClr val="000000">
                      <a:alpha val="43137"/>
                    </a:srgbClr>
                  </a:outerShdw>
                </a:effectLst>
                <a:latin typeface="Arial Black" panose="020B0A04020102020204" pitchFamily="34" charset="0"/>
              </a:rPr>
              <a:t>пустякам?</a:t>
            </a:r>
            <a:endParaRPr lang="ru-RU" sz="2800" dirty="0"/>
          </a:p>
        </p:txBody>
      </p:sp>
      <p:sp>
        <p:nvSpPr>
          <p:cNvPr id="5" name="Объект 2"/>
          <p:cNvSpPr txBox="1">
            <a:spLocks/>
          </p:cNvSpPr>
          <p:nvPr/>
        </p:nvSpPr>
        <p:spPr>
          <a:xfrm>
            <a:off x="2676698" y="1369022"/>
            <a:ext cx="9601200" cy="520082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accent1"/>
                </a:solidFill>
                <a:latin typeface="+mn-lt"/>
                <a:ea typeface="+mn-ea"/>
                <a:cs typeface="+mn-cs"/>
              </a:defRPr>
            </a:lvl1pPr>
            <a:lvl2pPr marL="457200" indent="0" algn="l"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tint val="75000"/>
                  </a:schemeClr>
                </a:solidFill>
                <a:latin typeface="+mn-lt"/>
                <a:ea typeface="+mn-ea"/>
                <a:cs typeface="+mn-cs"/>
              </a:defRPr>
            </a:lvl8pPr>
            <a:lvl9pPr marL="3657600" indent="0" algn="l"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tint val="75000"/>
                  </a:schemeClr>
                </a:solidFill>
                <a:latin typeface="+mn-lt"/>
                <a:ea typeface="+mn-ea"/>
                <a:cs typeface="+mn-cs"/>
              </a:defRPr>
            </a:lvl9pPr>
          </a:lstStyle>
          <a:p>
            <a:r>
              <a:rPr lang="ru-RU" sz="2400"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Страх и тревога предупреждают нас об опасности и сложностях, которые ждут впереди. </a:t>
            </a:r>
          </a:p>
          <a:p>
            <a:r>
              <a:rPr lang="ru-RU" sz="2400"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Если мы будем принимать ситуацию, то мы станем чуточку осознаннее. Признать свои страхи и тревоги не стыдно и не зазорно. Откажитесь от мысли что страх и тревога — это плохо. </a:t>
            </a:r>
          </a:p>
          <a:p>
            <a:r>
              <a:rPr lang="ru-RU" sz="2400"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Для начала зафиксируйте свои страхи и тревоги на бумаге. (напиши ситуации, которые не отпускают)</a:t>
            </a:r>
          </a:p>
          <a:p>
            <a:r>
              <a:rPr lang="ru-RU" sz="2400"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После проговори эти пункты с близким для тебя человеком. </a:t>
            </a:r>
          </a:p>
          <a:p>
            <a:r>
              <a:rPr lang="ru-RU" sz="2400"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Постарайтесь найти способ почувствовать себя увереннее в этих ситуациях </a:t>
            </a:r>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36588"/>
          <a:stretch/>
        </p:blipFill>
        <p:spPr>
          <a:xfrm>
            <a:off x="84663" y="2420391"/>
            <a:ext cx="1964269" cy="2095463"/>
          </a:xfrm>
          <a:prstGeom prst="ellipse">
            <a:avLst/>
          </a:prstGeom>
          <a:ln w="3175"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6554875"/>
      </p:ext>
    </p:extLst>
  </p:cSld>
  <p:clrMapOvr>
    <a:masterClrMapping/>
  </p:clrMapOvr>
  <p:transition spd="slow" advTm="60000">
    <p:cover/>
  </p:transition>
  <p:timing>
    <p:tnLst>
      <p:par>
        <p:cTn id="1" dur="indefinite" restart="never" nodeType="tmRoot"/>
      </p:par>
    </p:tnLst>
  </p:timing>
</p:sld>
</file>

<file path=ppt/theme/theme1.xml><?xml version="1.0" encoding="utf-8"?>
<a:theme xmlns:a="http://schemas.openxmlformats.org/drawingml/2006/main" name="Badge">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Эмблема</Template>
  <TotalTime>589</TotalTime>
  <Words>2235</Words>
  <Application>Microsoft Office PowerPoint</Application>
  <PresentationFormat>Широкоэкранный</PresentationFormat>
  <Paragraphs>150</Paragraphs>
  <Slides>19</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19</vt:i4>
      </vt:variant>
    </vt:vector>
  </HeadingPairs>
  <TitlesOfParts>
    <vt:vector size="29" baseType="lpstr">
      <vt:lpstr>Arial</vt:lpstr>
      <vt:lpstr>Arial Black</vt:lpstr>
      <vt:lpstr>Calibri</vt:lpstr>
      <vt:lpstr>Corbel</vt:lpstr>
      <vt:lpstr>Gill Sans MT</vt:lpstr>
      <vt:lpstr>Impact</vt:lpstr>
      <vt:lpstr>Montserrat</vt:lpstr>
      <vt:lpstr>Times New Roman</vt:lpstr>
      <vt:lpstr>Wingdings</vt:lpstr>
      <vt:lpstr>Badge</vt:lpstr>
      <vt:lpstr>Ящик важных вопросов</vt:lpstr>
      <vt:lpstr>От Психологов</vt:lpstr>
      <vt:lpstr>Презентация PowerPoint</vt:lpstr>
      <vt:lpstr>Презентация PowerPoint</vt:lpstr>
      <vt:lpstr>Презентация PowerPoint</vt:lpstr>
      <vt:lpstr>Что делать, если живешь в сюжетах книги? </vt:lpstr>
      <vt:lpstr>Почему я все время боюсь? </vt:lpstr>
      <vt:lpstr>Кто я?  </vt:lpstr>
      <vt:lpstr>Что делать, когда постоянно себя накручиваешь по пустякам?</vt:lpstr>
      <vt:lpstr>Как перестать думать, что ты навязываешься? </vt:lpstr>
      <vt:lpstr>Как справится с желанием всем причинять боль? (исп.) </vt:lpstr>
      <vt:lpstr>Почему я виню себя за все, даже если я не виноват(а)? </vt:lpstr>
      <vt:lpstr>Я виноват(-а) перед человеком, который мне дорог. Игнорируем друг друга. Гордость не дает заговорить первым(-ой). С чего начать? </vt:lpstr>
      <vt:lpstr>Как выучить английский язык?  </vt:lpstr>
      <vt:lpstr>Получить 1000000$ или обрести бессмертие?</vt:lpstr>
      <vt:lpstr>Философский вопрос о жизни* (Испр)  1 страница</vt:lpstr>
      <vt:lpstr>Философский вопрос о жизни* (Испр) 2 страница</vt:lpstr>
      <vt:lpstr>Презентация PowerPoint</vt:lpstr>
      <vt:lpstr>Полезные ссылки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Ящик вопросов</dc:title>
  <dc:creator>Виктория Александровна Шевцова</dc:creator>
  <cp:lastModifiedBy>Виктория Александровна Шевцова</cp:lastModifiedBy>
  <cp:revision>66</cp:revision>
  <dcterms:created xsi:type="dcterms:W3CDTF">2022-09-12T01:19:40Z</dcterms:created>
  <dcterms:modified xsi:type="dcterms:W3CDTF">2025-03-27T05:55:08Z</dcterms:modified>
</cp:coreProperties>
</file>