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6" r:id="rId9"/>
    <p:sldId id="262" r:id="rId10"/>
    <p:sldId id="265" r:id="rId11"/>
    <p:sldId id="257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37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17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995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1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777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92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00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068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51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835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16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DC7AB7F-27A7-442E-A522-79F526675F4B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1E10F69-3BC8-47C0-8E0D-10F816729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42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8560" y="640080"/>
            <a:ext cx="10322560" cy="4124960"/>
          </a:xfrm>
        </p:spPr>
        <p:txBody>
          <a:bodyPr>
            <a:normAutofit/>
          </a:bodyPr>
          <a:lstStyle/>
          <a:p>
            <a:r>
              <a:rPr lang="ru-RU" sz="7200" dirty="0" smtClean="0"/>
              <a:t>Влияние стиля воспитания на будущее ребенка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879484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1857717"/>
              </p:ext>
            </p:extLst>
          </p:nvPr>
        </p:nvGraphicFramePr>
        <p:xfrm>
          <a:off x="358140" y="392985"/>
          <a:ext cx="11437620" cy="6042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8810">
                  <a:extLst>
                    <a:ext uri="{9D8B030D-6E8A-4147-A177-3AD203B41FA5}">
                      <a16:colId xmlns:a16="http://schemas.microsoft.com/office/drawing/2014/main" val="1448661413"/>
                    </a:ext>
                  </a:extLst>
                </a:gridCol>
                <a:gridCol w="5718810">
                  <a:extLst>
                    <a:ext uri="{9D8B030D-6E8A-4147-A177-3AD203B41FA5}">
                      <a16:colId xmlns:a16="http://schemas.microsoft.com/office/drawing/2014/main" val="2522428459"/>
                    </a:ext>
                  </a:extLst>
                </a:gridCol>
              </a:tblGrid>
              <a:tr h="1105164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Попустительский стиль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Либеральный стиль </a:t>
                      </a:r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01272"/>
                  </a:ext>
                </a:extLst>
              </a:tr>
              <a:tr h="4892491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 результате дети без общения с родителями ощущают необходимость в покровителе, поэтому легко подпадают под чужое влияние и демонстрируют </a:t>
                      </a:r>
                      <a:r>
                        <a:rPr lang="ru-RU" sz="2000" dirty="0" err="1" smtClean="0"/>
                        <a:t>девиантное</a:t>
                      </a:r>
                      <a:r>
                        <a:rPr lang="ru-RU" sz="2000" dirty="0" smtClean="0"/>
                        <a:t> (асоциальное) поведение. 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Дети таких «равнодушных» родителей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/>
                        <a:t>страдают от социальной некомпетентности; Имеют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dirty="0" smtClean="0"/>
                        <a:t>проблемы с успеваемостью и поведением;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 smtClean="0"/>
                        <a:t>Могут иметь отклонения в психосоциальном развитии.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Дети либеральных родителей, как правило, счастливы, самостоятельны, именно при таком стиле воспитания вероятнее всего, что ребенок вырастет творческим и талантливым, умеющим мыслить нестандартно.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Но существует обратная сторона медали - это возможные проблемы в социальной жизни: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 smtClean="0"/>
                        <a:t>дети либеральных родителей показывают низкий уровень самоконтроля из-за недостатка дисциплинированности;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dirty="0" smtClean="0"/>
                        <a:t>у них могут возникать конфликты с коллективом, так как им трудно подчиняться общественным требованиям.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729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027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Узнать свой стиль воспитания Вы можете здесь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540" y="1965960"/>
            <a:ext cx="3416300" cy="3416300"/>
          </a:xfrm>
        </p:spPr>
      </p:pic>
    </p:spTree>
    <p:extLst>
      <p:ext uri="{BB962C8B-B14F-4D97-AF65-F5344CB8AC3E}">
        <p14:creationId xmlns:p14="http://schemas.microsoft.com/office/powerpoint/2010/main" val="3031761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7" t="3846" r="10342" b="4424"/>
          <a:stretch/>
        </p:blipFill>
        <p:spPr>
          <a:xfrm>
            <a:off x="6205232" y="2581165"/>
            <a:ext cx="1036819" cy="17600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16" y="117231"/>
            <a:ext cx="11438791" cy="867507"/>
          </a:xfrm>
        </p:spPr>
        <p:txBody>
          <a:bodyPr/>
          <a:lstStyle/>
          <a:p>
            <a:r>
              <a:rPr lang="ru-RU" dirty="0" smtClean="0"/>
              <a:t>Рекомендуемая литература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41839" y="1151792"/>
            <a:ext cx="6145823" cy="5301762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Гинтарас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Хоментаускас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«Семья глазами ребенка». 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 книге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рассматривается 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психологические механизмы жизни семьи;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 значение семейных отношений для ребенка, как он их истолковывает и как от семейного климата зависит поведение ребенка и выстраивание его личности.</a:t>
            </a:r>
          </a:p>
          <a:p>
            <a:pPr marL="0" indent="0" algn="just"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" indent="0" algn="ctr" fontAlgn="base">
              <a:buNone/>
            </a:pP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Сьюзан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Форвард,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Крейг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Бак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«Вредные родители». </a:t>
            </a:r>
          </a:p>
          <a:p>
            <a:pPr marL="0" indent="0" algn="just" fontAlgn="base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Принято считать, что насилие в семье — это избиения, унижения и сексуальное использование. Форвард объясняет, какой долгосрочный вред наносят родительские манипуляции: игнорирование, лишение заботы или перекладывание на ребенка ответственности взрослого.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54715" y="3461170"/>
            <a:ext cx="46950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Юлия Борисовна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Гиппенрейтер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«Общаться с ребенком. Как?»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Как построить нормальные отношения с ребенком? Как заставить его слушаться? Можно ли поправить отношения, если они зашли в тупик? В этой книге вы найдете ответы на эти и многие другие вопросы.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4"/>
          <a:stretch/>
        </p:blipFill>
        <p:spPr>
          <a:xfrm>
            <a:off x="7628793" y="550984"/>
            <a:ext cx="1884484" cy="26610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306" y="348609"/>
            <a:ext cx="2041177" cy="300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67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316" y="345831"/>
            <a:ext cx="10763543" cy="1356360"/>
          </a:xfrm>
        </p:spPr>
        <p:txBody>
          <a:bodyPr/>
          <a:lstStyle/>
          <a:p>
            <a:r>
              <a:rPr lang="ru-RU" dirty="0">
                <a:solidFill>
                  <a:srgbClr val="A6B727"/>
                </a:solidFill>
              </a:rPr>
              <a:t>Рекомендуемая литература для родителей: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971" y="1702191"/>
            <a:ext cx="8088921" cy="4038600"/>
          </a:xfrm>
        </p:spPr>
        <p:txBody>
          <a:bodyPr>
            <a:normAutofit/>
          </a:bodyPr>
          <a:lstStyle/>
          <a:p>
            <a:pPr marL="45720" lvl="0" indent="0" algn="just" fontAlgn="base">
              <a:buClr>
                <a:srgbClr val="A6B727"/>
              </a:buClr>
              <a:buNone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Дональд </a:t>
            </a:r>
            <a:r>
              <a:rPr lang="ru-RU" sz="1800" b="1" dirty="0" err="1">
                <a:solidFill>
                  <a:schemeClr val="accent2">
                    <a:lumMod val="50000"/>
                  </a:schemeClr>
                </a:solidFill>
              </a:rPr>
              <a:t>Винникотт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, «Разговор с родителями»</a:t>
            </a:r>
          </a:p>
          <a:p>
            <a:pPr marL="0" lvl="0" indent="0" algn="just" fontAlgn="base">
              <a:buClr>
                <a:srgbClr val="A6B727"/>
              </a:buClr>
              <a:buNone/>
            </a:pPr>
            <a:endParaRPr lang="ru-RU" sz="15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 algn="just" fontAlgn="base">
              <a:buClr>
                <a:srgbClr val="A6B727"/>
              </a:buClr>
              <a:buNone/>
            </a:pPr>
            <a:r>
              <a:rPr lang="ru-RU" sz="1500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книге автор касается разных проблем развития и воспитания детей. Он рассказывает о младенцах и подростках, ревности, безопасности и в целом об отношениях между родителями и детьми.</a:t>
            </a:r>
          </a:p>
          <a:p>
            <a:pPr marL="45720" lvl="0" indent="0" algn="just" fontAlgn="base">
              <a:buClr>
                <a:srgbClr val="A6B727"/>
              </a:buClr>
              <a:buNone/>
            </a:pPr>
            <a:endParaRPr lang="ru-RU" sz="15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" lvl="0" indent="0" algn="just" fontAlgn="base">
              <a:buClr>
                <a:srgbClr val="A6B727"/>
              </a:buClr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Адель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Фабер и Элейн </a:t>
            </a:r>
            <a:r>
              <a:rPr lang="ru-RU" sz="1800" b="1" dirty="0" err="1">
                <a:solidFill>
                  <a:schemeClr val="accent2">
                    <a:lumMod val="50000"/>
                  </a:schemeClr>
                </a:solidFill>
              </a:rPr>
              <a:t>Мазлиш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 «Как говорить, чтобы дети слушали, и как слушать, чтобы дети говорили», «Как говорить с детьми, чтобы они учились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sz="18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lvl="0" indent="0" algn="just" fontAlgn="base">
              <a:buClr>
                <a:srgbClr val="A6B727"/>
              </a:buClr>
              <a:buNone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Авторы предлагают родителям не столько философию, сколько метод, который поможет лучше и эффективнее общаться с детьми. Книга эта занимает сторону детей. Например, она призывает родителей не начинать любой выговор с фразы «Ну почему ты меня не слушаешь», а доходчиво рассказывает, как начать вечерний разговор с ребёнком с тех фраз, которые побудят его к ответу.</a:t>
            </a:r>
            <a:endParaRPr lang="ru-RU" sz="15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892" y="1327639"/>
            <a:ext cx="1545131" cy="2285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347" y="3721491"/>
            <a:ext cx="167640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14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Полезные телефоны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8429" y="1860330"/>
            <a:ext cx="11315563" cy="433862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1600200" marR="0" lvl="3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Телефон доверия для детей, подростков и их родителей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8-800-2000-122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Благотворительный фонд "Оберег"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г.Иркутск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ул.Помяловского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, д. 19а      тел.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8(3952) 674167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МАУ города Иркутска "Консультативный центр «Дом семьи»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г. Иркутск, ул. Советская, д.96, ул. Лермонтова, д. 96     тел.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8 (3952) 431680</a:t>
            </a:r>
          </a:p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ГАУ ИО «Центр психолого-педагогической, медицинской и социальной помощи»</a:t>
            </a: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г.Иркутск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, 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ул.Пискунова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, д. 42,     тел.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</a:rPr>
              <a:t>8(3952) 700037, 700940, 700047</a:t>
            </a:r>
          </a:p>
        </p:txBody>
      </p:sp>
    </p:spTree>
    <p:extLst>
      <p:ext uri="{BB962C8B-B14F-4D97-AF65-F5344CB8AC3E}">
        <p14:creationId xmlns:p14="http://schemas.microsoft.com/office/powerpoint/2010/main" val="365192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929379"/>
              </p:ext>
            </p:extLst>
          </p:nvPr>
        </p:nvGraphicFramePr>
        <p:xfrm>
          <a:off x="934720" y="831426"/>
          <a:ext cx="10353040" cy="4980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6520">
                  <a:extLst>
                    <a:ext uri="{9D8B030D-6E8A-4147-A177-3AD203B41FA5}">
                      <a16:colId xmlns:a16="http://schemas.microsoft.com/office/drawing/2014/main" val="2830352992"/>
                    </a:ext>
                  </a:extLst>
                </a:gridCol>
                <a:gridCol w="5176520">
                  <a:extLst>
                    <a:ext uri="{9D8B030D-6E8A-4147-A177-3AD203B41FA5}">
                      <a16:colId xmlns:a16="http://schemas.microsoft.com/office/drawing/2014/main" val="2414998842"/>
                    </a:ext>
                  </a:extLst>
                </a:gridCol>
              </a:tblGrid>
              <a:tr h="1118606">
                <a:tc gridSpan="2">
                  <a:txBody>
                    <a:bodyPr/>
                    <a:lstStyle/>
                    <a:p>
                      <a:pPr algn="ctr"/>
                      <a:r>
                        <a:rPr lang="ru-RU" sz="5400" dirty="0" smtClean="0"/>
                        <a:t>План выступления</a:t>
                      </a:r>
                      <a:endParaRPr lang="ru-RU" sz="5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786060"/>
                  </a:ext>
                </a:extLst>
              </a:tr>
              <a:tr h="193074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Стили</a:t>
                      </a:r>
                      <a:r>
                        <a:rPr lang="ru-RU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воспитания в психологии и их влияние на будущее 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Педагог-психолог </a:t>
                      </a:r>
                    </a:p>
                    <a:p>
                      <a:pPr algn="ctr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Новикова Екатерина</a:t>
                      </a:r>
                      <a:r>
                        <a:rPr lang="ru-RU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Юрьевна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923796"/>
                  </a:ext>
                </a:extLst>
              </a:tr>
              <a:tr h="193074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Ответственность родителей за благополучие детей и подростков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инспектор </a:t>
                      </a:r>
                    </a:p>
                    <a:p>
                      <a:pPr algn="ctr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Гагарина Елена Михайловна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580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3515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Стиль воспитания – это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2480" y="1859280"/>
            <a:ext cx="10586720" cy="4236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Система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стандартных практик, которую родители используют при воспитании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ребенка, которые в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совокупности дают стиль воспитания, характерный для отдельной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семьи: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Поощрения,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Наказания,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Проявления любви,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Установление границ дозволенного,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Семейное обсуждение вопросов,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Восприимчивость к потребностям ребенка и многое другое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46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Концепция Диана </a:t>
            </a:r>
            <a:r>
              <a:rPr lang="ru-RU" sz="6000" dirty="0" err="1"/>
              <a:t>Баумринд</a:t>
            </a:r>
            <a:endParaRPr lang="ru-RU" sz="6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996572"/>
              </p:ext>
            </p:extLst>
          </p:nvPr>
        </p:nvGraphicFramePr>
        <p:xfrm>
          <a:off x="853440" y="2372360"/>
          <a:ext cx="10454640" cy="25755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484880">
                  <a:extLst>
                    <a:ext uri="{9D8B030D-6E8A-4147-A177-3AD203B41FA5}">
                      <a16:colId xmlns:a16="http://schemas.microsoft.com/office/drawing/2014/main" val="2176879761"/>
                    </a:ext>
                  </a:extLst>
                </a:gridCol>
                <a:gridCol w="3484880">
                  <a:extLst>
                    <a:ext uri="{9D8B030D-6E8A-4147-A177-3AD203B41FA5}">
                      <a16:colId xmlns:a16="http://schemas.microsoft.com/office/drawing/2014/main" val="4157617565"/>
                    </a:ext>
                  </a:extLst>
                </a:gridCol>
                <a:gridCol w="3484880">
                  <a:extLst>
                    <a:ext uri="{9D8B030D-6E8A-4147-A177-3AD203B41FA5}">
                      <a16:colId xmlns:a16="http://schemas.microsoft.com/office/drawing/2014/main" val="610655499"/>
                    </a:ext>
                  </a:extLst>
                </a:gridCol>
              </a:tblGrid>
              <a:tr h="858520">
                <a:tc>
                  <a:txBody>
                    <a:bodyPr/>
                    <a:lstStyle/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Требовательность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Нетребовательность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942904"/>
                  </a:ext>
                </a:extLst>
              </a:tr>
              <a:tr h="85852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Отзывчивость 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Авторитетный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Либеральный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069882"/>
                  </a:ext>
                </a:extLst>
              </a:tr>
              <a:tr h="85852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Неотзывчивость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Авторитарный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Попустительский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18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98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440" y="609600"/>
            <a:ext cx="10165080" cy="1219200"/>
          </a:xfrm>
        </p:spPr>
        <p:txBody>
          <a:bodyPr>
            <a:normAutofit fontScale="90000"/>
          </a:bodyPr>
          <a:lstStyle/>
          <a:p>
            <a:r>
              <a:rPr lang="ru-RU" sz="5400" dirty="0"/>
              <a:t>Авторитетный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760" y="1828800"/>
            <a:ext cx="11104880" cy="433832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Авторитетный стиль (гармоничный) – это подход, ориентированный на детей, задача родителей при этом - помочь ребенку вырасти и обрести самостоятельность.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Сочетание требовательности к ребенку с заботой и родительской отзывчивостью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. Родители понимают, что чувствует ребенок, и помогают ему справляться с эмоциями на каждом этапе развития.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Ограничения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 правила присутствуют, но они разумны и понятны ребенку. Нарушение правил не наказывается, но обсуждается в кругу семьи, для того, чтобы ребенок смог сам осознать последствия своего поведения.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Ключевые признаки: норма, без отклонений к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гиперопеке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или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гипоопеке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эмоциональная связь с ребенком, удовлетворение материально-бытовых и духовных потребностей ребенка без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потворствования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ему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5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Авторитарный стиль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Авторитарные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родители обычно жесткие и строгие. Они требуют полного послушания и предъявляют высокие требования к ребенку, но при этом не реагируют на чувства и желания самого ребенка.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Родители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которые практикуют такой стиль воспитания, имеют жесткий набор правил и ожиданий, которым ребенок должен следовать неукоснительно.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В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авторитарных семьях могут применять телесные наказания за непослушание. Когда ребенок не понимает определенных запретов, единственным объяснением для него служит фраза: "Потому что я так сказал". Нельзя сказать, что авторитарные родители не любят своего ребенка: просто они уверены в том, что знают, что для ребенка будет лучше.</a:t>
            </a:r>
          </a:p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Ключевые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признаки: чрезмерные требования, строгие наказания, возможная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гиперопека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отсутствие интереса к ребенку.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153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Попустительский стиль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3240" y="2092960"/>
            <a:ext cx="11115040" cy="4338320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Часто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развивается тогда, когда родители эмоционально или физически отсутствуют и не интересуются воспитанием ребенка.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реагируют на потребности ребенка и не требовательны к поведению, их задача ограничивается обеспечением жизненных потребностей ребенка.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Попустительский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стиль может сформироваться или под влиянием идеи полной свободы в самореализации детей или от равнодушия к судьбе ребенка.</a:t>
            </a:r>
          </a:p>
          <a:p>
            <a:pPr marL="45720" indent="0" algn="just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Ключевые признаки: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</a:rPr>
              <a:t>гипоопека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, отсутствие интереса к ребенку, недостаточные требования-обязанности, неудовлетворение духовных потребностей ребенка.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61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Либеральный (снисходительный)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Он характеризуется высокой степенью отзывчивости по отношению к чувствам и желаниям ребенка и отсутствием родительских требований. 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либеральных семьях высоко ценятся свобода и самостоятельность, родители стараются не устанавливать рамок и, в основном, при возникновении детско-родительских конфликтов полагаются на рассуждения и объяснения.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" indent="0">
              <a:buNone/>
            </a:pPr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</a:rPr>
              <a:t>Ключевые </a:t>
            </a:r>
            <a:r>
              <a:rPr lang="ru-RU" u="sng" dirty="0">
                <a:solidFill>
                  <a:schemeClr val="accent3">
                    <a:lumMod val="50000"/>
                  </a:schemeClr>
                </a:solidFill>
              </a:rPr>
              <a:t>признаки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: эмоциональная связь родителя и ребенка, мягкость наказаний.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802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135546"/>
              </p:ext>
            </p:extLst>
          </p:nvPr>
        </p:nvGraphicFramePr>
        <p:xfrm>
          <a:off x="142240" y="304800"/>
          <a:ext cx="11907520" cy="6215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3760">
                  <a:extLst>
                    <a:ext uri="{9D8B030D-6E8A-4147-A177-3AD203B41FA5}">
                      <a16:colId xmlns:a16="http://schemas.microsoft.com/office/drawing/2014/main" val="1580809708"/>
                    </a:ext>
                  </a:extLst>
                </a:gridCol>
                <a:gridCol w="5953760">
                  <a:extLst>
                    <a:ext uri="{9D8B030D-6E8A-4147-A177-3AD203B41FA5}">
                      <a16:colId xmlns:a16="http://schemas.microsoft.com/office/drawing/2014/main" val="3384232874"/>
                    </a:ext>
                  </a:extLst>
                </a:gridCol>
              </a:tblGrid>
              <a:tr h="56086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Авторитетный стиль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Авторитарный стиль воспитания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338732"/>
                  </a:ext>
                </a:extLst>
              </a:tr>
              <a:tr h="5636731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/>
                        <a:t>   Позволяет ребенку безболезненно пройти все стадии взросления, так как рядом с ним авторитетный наставник, который дает ребенку необходимую свободу для самостоятельных исследований, и при этом требует зрелости, соответствующей возрасту. </a:t>
                      </a:r>
                    </a:p>
                    <a:p>
                      <a:pPr algn="just"/>
                      <a:endParaRPr lang="ru-RU" sz="2400" dirty="0" smtClean="0"/>
                    </a:p>
                    <a:p>
                      <a:pPr algn="just"/>
                      <a:r>
                        <a:rPr lang="ru-RU" sz="2400" dirty="0" smtClean="0"/>
                        <a:t>   Дети авторитетных родителей более социальны и успешны, им легче завоевать любовь окружающих, так как они имеют представления о социальных рамках. Они подготовлены к взрослой жизни и могут принимать решения самостоятельно.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По исследованиям </a:t>
                      </a:r>
                      <a:r>
                        <a:rPr lang="ru-RU" sz="2400" dirty="0" err="1" smtClean="0"/>
                        <a:t>Баумринд</a:t>
                      </a:r>
                      <a:r>
                        <a:rPr lang="ru-RU" sz="2400" dirty="0" smtClean="0"/>
                        <a:t>, ребенок в такой семье растет менее веселым, более капризным и склонным к стрессам. </a:t>
                      </a:r>
                    </a:p>
                    <a:p>
                      <a:endParaRPr lang="ru-RU" sz="2400" dirty="0" smtClean="0"/>
                    </a:p>
                    <a:p>
                      <a:r>
                        <a:rPr lang="ru-RU" sz="2400" dirty="0" smtClean="0"/>
                        <a:t> Они с детства приучен к ограничениям и к тому, что все решают родители. </a:t>
                      </a:r>
                    </a:p>
                    <a:p>
                      <a:r>
                        <a:rPr lang="ru-RU" sz="2400" dirty="0" smtClean="0"/>
                        <a:t>Поэтому в дальнейшем, даже будучи взрослым, ему трудно сделать самостоятельный выбор – выбрать профессию или устроить личную жизнь, так как он не пробовал принимать важные решения до этого.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375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773565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76</TotalTime>
  <Words>868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Corbel</vt:lpstr>
      <vt:lpstr>Times New Roman</vt:lpstr>
      <vt:lpstr>Wingdings</vt:lpstr>
      <vt:lpstr>Базис</vt:lpstr>
      <vt:lpstr>Влияние стиля воспитания на будущее ребенка</vt:lpstr>
      <vt:lpstr>Презентация PowerPoint</vt:lpstr>
      <vt:lpstr>Стиль воспитания – это </vt:lpstr>
      <vt:lpstr>Концепция Диана Баумринд</vt:lpstr>
      <vt:lpstr>Авторитетный </vt:lpstr>
      <vt:lpstr>Авторитарный стиль</vt:lpstr>
      <vt:lpstr>Попустительский стиль </vt:lpstr>
      <vt:lpstr>Либеральный (снисходительный) </vt:lpstr>
      <vt:lpstr>Презентация PowerPoint</vt:lpstr>
      <vt:lpstr>Презентация PowerPoint</vt:lpstr>
      <vt:lpstr>Узнать свой стиль воспитания Вы можете здесь</vt:lpstr>
      <vt:lpstr>Рекомендуемая литература</vt:lpstr>
      <vt:lpstr>Рекомендуемая литература для родителей: </vt:lpstr>
      <vt:lpstr>Полезные телефоны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стиля воспитания на будущее ребенка</dc:title>
  <dc:creator>Виктория Александровна Шевцова</dc:creator>
  <cp:lastModifiedBy>Виктория Александровна Шевцова</cp:lastModifiedBy>
  <cp:revision>13</cp:revision>
  <dcterms:created xsi:type="dcterms:W3CDTF">2023-05-02T08:22:57Z</dcterms:created>
  <dcterms:modified xsi:type="dcterms:W3CDTF">2025-03-25T03:52:50Z</dcterms:modified>
</cp:coreProperties>
</file>